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2.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6" r:id="rId4"/>
    <p:sldMasterId id="2147483780" r:id="rId5"/>
    <p:sldMasterId id="2147483778" r:id="rId6"/>
  </p:sldMasterIdLst>
  <p:notesMasterIdLst>
    <p:notesMasterId r:id="rId26"/>
  </p:notesMasterIdLst>
  <p:sldIdLst>
    <p:sldId id="1561" r:id="rId7"/>
    <p:sldId id="637" r:id="rId8"/>
    <p:sldId id="653" r:id="rId9"/>
    <p:sldId id="1573" r:id="rId10"/>
    <p:sldId id="1574" r:id="rId11"/>
    <p:sldId id="1575" r:id="rId12"/>
    <p:sldId id="517" r:id="rId13"/>
    <p:sldId id="496" r:id="rId14"/>
    <p:sldId id="1562" r:id="rId15"/>
    <p:sldId id="1533" r:id="rId16"/>
    <p:sldId id="1554" r:id="rId17"/>
    <p:sldId id="1560" r:id="rId18"/>
    <p:sldId id="296" r:id="rId19"/>
    <p:sldId id="1555" r:id="rId20"/>
    <p:sldId id="257" r:id="rId21"/>
    <p:sldId id="1563" r:id="rId22"/>
    <p:sldId id="1568" r:id="rId23"/>
    <p:sldId id="1564" r:id="rId24"/>
    <p:sldId id="157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82"/>
    <a:srgbClr val="00446C"/>
    <a:srgbClr val="00476E"/>
    <a:srgbClr val="DFC327"/>
    <a:srgbClr val="F4D7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02" autoAdjust="0"/>
    <p:restoredTop sz="86960" autoAdjust="0"/>
  </p:normalViewPr>
  <p:slideViewPr>
    <p:cSldViewPr snapToGrid="0" snapToObjects="1">
      <p:cViewPr varScale="1">
        <p:scale>
          <a:sx n="66" d="100"/>
          <a:sy n="66" d="100"/>
        </p:scale>
        <p:origin x="738" y="66"/>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113" d="100"/>
          <a:sy n="113" d="100"/>
        </p:scale>
        <p:origin x="376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amafile\pmp$\PCN%20Zones\All%20Zones\Engagement%20Trackers\Clinic%20Engagement%20Tracker%20-%20MASTER.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file:///\\amafile\pmp$\PCN%20Zones\All%20Zones\Engagement%20Trackers\Clinic%20Engagement%20Tracker%20-%20MASTER.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amafile\pmp$\PCN%20Zones\All%20Zones\Engagement%20Trackers\Clinic%20Engagement%20Tracker%20-%20MASTER.xlsx" TargetMode="Externa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amafile\pmp$\PCN%20Zones\All%20Zones\Engagement%20Trackers\Clinic%20Engagement%20Tracker%20-%20MASTER.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'CaZ Dashboard'!$I$2</c:f>
              <c:strCache>
                <c:ptCount val="1"/>
                <c:pt idx="0">
                  <c:v># of Clinics Confirmed</c:v>
                </c:pt>
              </c:strCache>
            </c:strRef>
          </c:tx>
          <c:spPr>
            <a:solidFill>
              <a:srgbClr val="E66914"/>
            </a:solidFill>
            <a:ln>
              <a:solidFill>
                <a:schemeClr val="bg1"/>
              </a:solidFill>
            </a:ln>
            <a:effectLst>
              <a:outerShdw blurRad="50800" dist="38100" algn="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75A-4B1D-8ED9-49A11651D20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'CaZ Dashboard'!$A$4:$A$10</c:f>
              <c:strCache>
                <c:ptCount val="7"/>
                <c:pt idx="0">
                  <c:v>Bow Valley</c:v>
                </c:pt>
                <c:pt idx="1">
                  <c:v>Calgary Foothills</c:v>
                </c:pt>
                <c:pt idx="2">
                  <c:v>Calgary Rural</c:v>
                </c:pt>
                <c:pt idx="3">
                  <c:v>Calgary West Central</c:v>
                </c:pt>
                <c:pt idx="4">
                  <c:v>Highland</c:v>
                </c:pt>
                <c:pt idx="5">
                  <c:v>Mosaic</c:v>
                </c:pt>
                <c:pt idx="6">
                  <c:v>South Calgary</c:v>
                </c:pt>
              </c:strCache>
            </c:strRef>
          </c:cat>
          <c:val>
            <c:numRef>
              <c:f>'CaZ Dashboard'!$I$4:$I$10</c:f>
              <c:numCache>
                <c:formatCode>0</c:formatCode>
                <c:ptCount val="7"/>
                <c:pt idx="0">
                  <c:v>0</c:v>
                </c:pt>
                <c:pt idx="1">
                  <c:v>4</c:v>
                </c:pt>
                <c:pt idx="2">
                  <c:v>0</c:v>
                </c:pt>
                <c:pt idx="3">
                  <c:v>4</c:v>
                </c:pt>
                <c:pt idx="4">
                  <c:v>0</c:v>
                </c:pt>
                <c:pt idx="5">
                  <c:v>1</c:v>
                </c:pt>
                <c:pt idx="6">
                  <c:v>2</c:v>
                </c:pt>
              </c:numCache>
            </c:numRef>
          </c:val>
          <c:extLst>
            <c:ext xmlns:c16="http://schemas.microsoft.com/office/drawing/2014/chart" uri="{C3380CC4-5D6E-409C-BE32-E72D297353CC}">
              <c16:uniqueId val="{00000003-775A-4B1D-8ED9-49A11651D204}"/>
            </c:ext>
          </c:extLst>
        </c:ser>
        <c:ser>
          <c:idx val="1"/>
          <c:order val="1"/>
          <c:tx>
            <c:strRef>
              <c:f>'CaZ Dashboard'!$J$2</c:f>
              <c:strCache>
                <c:ptCount val="1"/>
                <c:pt idx="0">
                  <c:v># of Clinics In Progress</c:v>
                </c:pt>
              </c:strCache>
            </c:strRef>
          </c:tx>
          <c:spPr>
            <a:solidFill>
              <a:schemeClr val="accent2"/>
            </a:solidFill>
            <a:ln>
              <a:solidFill>
                <a:schemeClr val="bg1"/>
              </a:solidFill>
            </a:ln>
            <a:effectLst>
              <a:outerShdw blurRad="50800" dist="38100" algn="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2ACB-4DFB-9A2D-62E542B14B1A}"/>
                </c:ext>
              </c:extLst>
            </c:dLbl>
            <c:dLbl>
              <c:idx val="1"/>
              <c:delete val="1"/>
              <c:extLst>
                <c:ext xmlns:c15="http://schemas.microsoft.com/office/drawing/2012/chart" uri="{CE6537A1-D6FC-4f65-9D91-7224C49458BB}"/>
                <c:ext xmlns:c16="http://schemas.microsoft.com/office/drawing/2014/chart" uri="{C3380CC4-5D6E-409C-BE32-E72D297353CC}">
                  <c16:uniqueId val="{00000002-2ACB-4DFB-9A2D-62E542B14B1A}"/>
                </c:ext>
              </c:extLst>
            </c:dLbl>
            <c:dLbl>
              <c:idx val="3"/>
              <c:delete val="1"/>
              <c:extLst>
                <c:ext xmlns:c15="http://schemas.microsoft.com/office/drawing/2012/chart" uri="{CE6537A1-D6FC-4f65-9D91-7224C49458BB}"/>
                <c:ext xmlns:c16="http://schemas.microsoft.com/office/drawing/2014/chart" uri="{C3380CC4-5D6E-409C-BE32-E72D297353CC}">
                  <c16:uniqueId val="{00000003-2ACB-4DFB-9A2D-62E542B14B1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'CaZ Dashboard'!$A$4:$A$10</c:f>
              <c:strCache>
                <c:ptCount val="7"/>
                <c:pt idx="0">
                  <c:v>Bow Valley</c:v>
                </c:pt>
                <c:pt idx="1">
                  <c:v>Calgary Foothills</c:v>
                </c:pt>
                <c:pt idx="2">
                  <c:v>Calgary Rural</c:v>
                </c:pt>
                <c:pt idx="3">
                  <c:v>Calgary West Central</c:v>
                </c:pt>
                <c:pt idx="4">
                  <c:v>Highland</c:v>
                </c:pt>
                <c:pt idx="5">
                  <c:v>Mosaic</c:v>
                </c:pt>
                <c:pt idx="6">
                  <c:v>South Calgary</c:v>
                </c:pt>
              </c:strCache>
            </c:strRef>
          </c:cat>
          <c:val>
            <c:numRef>
              <c:f>'CaZ Dashboard'!$J$4:$J$10</c:f>
              <c:numCache>
                <c:formatCode>0</c:formatCode>
                <c:ptCount val="7"/>
                <c:pt idx="0">
                  <c:v>0</c:v>
                </c:pt>
                <c:pt idx="1">
                  <c:v>0</c:v>
                </c:pt>
                <c:pt idx="2">
                  <c:v>0</c:v>
                </c:pt>
                <c:pt idx="3">
                  <c:v>0</c:v>
                </c:pt>
                <c:pt idx="4">
                  <c:v>0</c:v>
                </c:pt>
                <c:pt idx="5">
                  <c:v>1</c:v>
                </c:pt>
                <c:pt idx="6">
                  <c:v>2</c:v>
                </c:pt>
              </c:numCache>
            </c:numRef>
          </c:val>
          <c:extLst>
            <c:ext xmlns:c16="http://schemas.microsoft.com/office/drawing/2014/chart" uri="{C3380CC4-5D6E-409C-BE32-E72D297353CC}">
              <c16:uniqueId val="{00000004-775A-4B1D-8ED9-49A11651D204}"/>
            </c:ext>
          </c:extLst>
        </c:ser>
        <c:ser>
          <c:idx val="2"/>
          <c:order val="2"/>
          <c:tx>
            <c:strRef>
              <c:f>'CaZ Dashboard'!$K$2</c:f>
              <c:strCache>
                <c:ptCount val="1"/>
                <c:pt idx="0">
                  <c:v># of Clinics Live</c:v>
                </c:pt>
              </c:strCache>
            </c:strRef>
          </c:tx>
          <c:spPr>
            <a:solidFill>
              <a:schemeClr val="accent4"/>
            </a:solidFill>
            <a:ln>
              <a:solidFill>
                <a:schemeClr val="bg1"/>
              </a:solidFill>
            </a:ln>
            <a:effectLst>
              <a:outerShdw blurRad="50800" dist="38100" algn="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'CaZ Dashboard'!$A$4:$A$10</c:f>
              <c:strCache>
                <c:ptCount val="7"/>
                <c:pt idx="0">
                  <c:v>Bow Valley</c:v>
                </c:pt>
                <c:pt idx="1">
                  <c:v>Calgary Foothills</c:v>
                </c:pt>
                <c:pt idx="2">
                  <c:v>Calgary Rural</c:v>
                </c:pt>
                <c:pt idx="3">
                  <c:v>Calgary West Central</c:v>
                </c:pt>
                <c:pt idx="4">
                  <c:v>Highland</c:v>
                </c:pt>
                <c:pt idx="5">
                  <c:v>Mosaic</c:v>
                </c:pt>
                <c:pt idx="6">
                  <c:v>South Calgary</c:v>
                </c:pt>
              </c:strCache>
            </c:strRef>
          </c:cat>
          <c:val>
            <c:numRef>
              <c:f>'CaZ Dashboard'!$K$4:$K$10</c:f>
              <c:numCache>
                <c:formatCode>0</c:formatCode>
                <c:ptCount val="7"/>
                <c:pt idx="0">
                  <c:v>1</c:v>
                </c:pt>
                <c:pt idx="1">
                  <c:v>2</c:v>
                </c:pt>
                <c:pt idx="2">
                  <c:v>0</c:v>
                </c:pt>
                <c:pt idx="3">
                  <c:v>2</c:v>
                </c:pt>
                <c:pt idx="4">
                  <c:v>0</c:v>
                </c:pt>
                <c:pt idx="5">
                  <c:v>2</c:v>
                </c:pt>
                <c:pt idx="6">
                  <c:v>5</c:v>
                </c:pt>
              </c:numCache>
            </c:numRef>
          </c:val>
          <c:extLst>
            <c:ext xmlns:c16="http://schemas.microsoft.com/office/drawing/2014/chart" uri="{C3380CC4-5D6E-409C-BE32-E72D297353CC}">
              <c16:uniqueId val="{00000007-775A-4B1D-8ED9-49A11651D204}"/>
            </c:ext>
          </c:extLst>
        </c:ser>
        <c:dLbls>
          <c:dLblPos val="ctr"/>
          <c:showLegendKey val="0"/>
          <c:showVal val="1"/>
          <c:showCatName val="0"/>
          <c:showSerName val="0"/>
          <c:showPercent val="0"/>
          <c:showBubbleSize val="0"/>
        </c:dLbls>
        <c:gapWidth val="100"/>
        <c:overlap val="100"/>
        <c:axId val="481110432"/>
        <c:axId val="481111744"/>
      </c:barChart>
      <c:catAx>
        <c:axId val="481110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81111744"/>
        <c:crosses val="autoZero"/>
        <c:auto val="1"/>
        <c:lblAlgn val="ctr"/>
        <c:lblOffset val="100"/>
        <c:noMultiLvlLbl val="0"/>
      </c:catAx>
      <c:valAx>
        <c:axId val="481111744"/>
        <c:scaling>
          <c:orientation val="minMax"/>
        </c:scaling>
        <c:delete val="1"/>
        <c:axPos val="l"/>
        <c:numFmt formatCode="0" sourceLinked="1"/>
        <c:majorTickMark val="none"/>
        <c:minorTickMark val="none"/>
        <c:tickLblPos val="nextTo"/>
        <c:crossAx val="48111043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rgbClr val="E66914"/>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291949875839481E-2"/>
          <c:y val="0.1389788983219086"/>
          <c:w val="0.79969665145075564"/>
          <c:h val="0.75962841427954175"/>
        </c:manualLayout>
      </c:layout>
      <c:barChart>
        <c:barDir val="col"/>
        <c:grouping val="stacked"/>
        <c:varyColors val="0"/>
        <c:ser>
          <c:idx val="0"/>
          <c:order val="0"/>
          <c:tx>
            <c:strRef>
              <c:f>'CaZ Dashboard'!$L$2</c:f>
              <c:strCache>
                <c:ptCount val="1"/>
                <c:pt idx="0">
                  <c:v># of Physicians &amp; Specialists Confirmed</c:v>
                </c:pt>
              </c:strCache>
            </c:strRef>
          </c:tx>
          <c:spPr>
            <a:solidFill>
              <a:srgbClr val="E66914"/>
            </a:solidFill>
            <a:ln>
              <a:solidFill>
                <a:schemeClr val="bg1"/>
              </a:solidFill>
            </a:ln>
            <a:effectLst>
              <a:outerShdw blurRad="50800" dist="38100" algn="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CEC5-483B-BCC2-9843D5144CC0}"/>
                </c:ext>
              </c:extLst>
            </c:dLbl>
            <c:dLbl>
              <c:idx val="2"/>
              <c:delete val="1"/>
              <c:extLst>
                <c:ext xmlns:c15="http://schemas.microsoft.com/office/drawing/2012/chart" uri="{CE6537A1-D6FC-4f65-9D91-7224C49458BB}"/>
                <c:ext xmlns:c16="http://schemas.microsoft.com/office/drawing/2014/chart" uri="{C3380CC4-5D6E-409C-BE32-E72D297353CC}">
                  <c16:uniqueId val="{00000001-CEC5-483B-BCC2-9843D5144CC0}"/>
                </c:ext>
              </c:extLst>
            </c:dLbl>
            <c:dLbl>
              <c:idx val="4"/>
              <c:delete val="1"/>
              <c:extLst>
                <c:ext xmlns:c15="http://schemas.microsoft.com/office/drawing/2012/chart" uri="{CE6537A1-D6FC-4f65-9D91-7224C49458BB}"/>
                <c:ext xmlns:c16="http://schemas.microsoft.com/office/drawing/2014/chart" uri="{C3380CC4-5D6E-409C-BE32-E72D297353CC}">
                  <c16:uniqueId val="{00000002-CEC5-483B-BCC2-9843D5144CC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'CaZ Dashboard'!$A$4:$A$10</c:f>
              <c:strCache>
                <c:ptCount val="7"/>
                <c:pt idx="0">
                  <c:v>Bow Valley</c:v>
                </c:pt>
                <c:pt idx="1">
                  <c:v>Calgary Foothills</c:v>
                </c:pt>
                <c:pt idx="2">
                  <c:v>Calgary Rural</c:v>
                </c:pt>
                <c:pt idx="3">
                  <c:v>Calgary West Central</c:v>
                </c:pt>
                <c:pt idx="4">
                  <c:v>Highland</c:v>
                </c:pt>
                <c:pt idx="5">
                  <c:v>Mosaic</c:v>
                </c:pt>
                <c:pt idx="6">
                  <c:v>South Calgary</c:v>
                </c:pt>
              </c:strCache>
            </c:strRef>
          </c:cat>
          <c:val>
            <c:numRef>
              <c:f>'CaZ Dashboard'!$L$4:$L$10</c:f>
              <c:numCache>
                <c:formatCode>0</c:formatCode>
                <c:ptCount val="7"/>
                <c:pt idx="0">
                  <c:v>0</c:v>
                </c:pt>
                <c:pt idx="1">
                  <c:v>51</c:v>
                </c:pt>
                <c:pt idx="2">
                  <c:v>0</c:v>
                </c:pt>
                <c:pt idx="3">
                  <c:v>20</c:v>
                </c:pt>
                <c:pt idx="4">
                  <c:v>0</c:v>
                </c:pt>
                <c:pt idx="5">
                  <c:v>15</c:v>
                </c:pt>
                <c:pt idx="6">
                  <c:v>10</c:v>
                </c:pt>
              </c:numCache>
            </c:numRef>
          </c:val>
          <c:extLst>
            <c:ext xmlns:c16="http://schemas.microsoft.com/office/drawing/2014/chart" uri="{C3380CC4-5D6E-409C-BE32-E72D297353CC}">
              <c16:uniqueId val="{00000003-CEC5-483B-BCC2-9843D5144CC0}"/>
            </c:ext>
          </c:extLst>
        </c:ser>
        <c:ser>
          <c:idx val="1"/>
          <c:order val="1"/>
          <c:tx>
            <c:strRef>
              <c:f>'CaZ Dashboard'!$M$2</c:f>
              <c:strCache>
                <c:ptCount val="1"/>
                <c:pt idx="0">
                  <c:v># of Physicians &amp; Specialists In Progress</c:v>
                </c:pt>
              </c:strCache>
            </c:strRef>
          </c:tx>
          <c:spPr>
            <a:solidFill>
              <a:schemeClr val="accent2"/>
            </a:solidFill>
            <a:ln>
              <a:solidFill>
                <a:schemeClr val="bg1"/>
              </a:solidFill>
            </a:ln>
            <a:effectLst>
              <a:outerShdw blurRad="50800" dist="38100" algn="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DABF-4445-974F-9D96E6ABEDE7}"/>
                </c:ext>
              </c:extLst>
            </c:dLbl>
            <c:dLbl>
              <c:idx val="1"/>
              <c:delete val="1"/>
              <c:extLst>
                <c:ext xmlns:c15="http://schemas.microsoft.com/office/drawing/2012/chart" uri="{CE6537A1-D6FC-4f65-9D91-7224C49458BB}"/>
                <c:ext xmlns:c16="http://schemas.microsoft.com/office/drawing/2014/chart" uri="{C3380CC4-5D6E-409C-BE32-E72D297353CC}">
                  <c16:uniqueId val="{00000002-DABF-4445-974F-9D96E6ABEDE7}"/>
                </c:ext>
              </c:extLst>
            </c:dLbl>
            <c:dLbl>
              <c:idx val="3"/>
              <c:delete val="1"/>
              <c:extLst>
                <c:ext xmlns:c15="http://schemas.microsoft.com/office/drawing/2012/chart" uri="{CE6537A1-D6FC-4f65-9D91-7224C49458BB}"/>
                <c:ext xmlns:c16="http://schemas.microsoft.com/office/drawing/2014/chart" uri="{C3380CC4-5D6E-409C-BE32-E72D297353CC}">
                  <c16:uniqueId val="{00000003-DABF-4445-974F-9D96E6ABEDE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'CaZ Dashboard'!$A$4:$A$10</c:f>
              <c:strCache>
                <c:ptCount val="7"/>
                <c:pt idx="0">
                  <c:v>Bow Valley</c:v>
                </c:pt>
                <c:pt idx="1">
                  <c:v>Calgary Foothills</c:v>
                </c:pt>
                <c:pt idx="2">
                  <c:v>Calgary Rural</c:v>
                </c:pt>
                <c:pt idx="3">
                  <c:v>Calgary West Central</c:v>
                </c:pt>
                <c:pt idx="4">
                  <c:v>Highland</c:v>
                </c:pt>
                <c:pt idx="5">
                  <c:v>Mosaic</c:v>
                </c:pt>
                <c:pt idx="6">
                  <c:v>South Calgary</c:v>
                </c:pt>
              </c:strCache>
            </c:strRef>
          </c:cat>
          <c:val>
            <c:numRef>
              <c:f>'CaZ Dashboard'!$M$4:$M$10</c:f>
              <c:numCache>
                <c:formatCode>0</c:formatCode>
                <c:ptCount val="7"/>
                <c:pt idx="0">
                  <c:v>0</c:v>
                </c:pt>
                <c:pt idx="1">
                  <c:v>0</c:v>
                </c:pt>
                <c:pt idx="2">
                  <c:v>0</c:v>
                </c:pt>
                <c:pt idx="3">
                  <c:v>0</c:v>
                </c:pt>
                <c:pt idx="4">
                  <c:v>0</c:v>
                </c:pt>
                <c:pt idx="5">
                  <c:v>1</c:v>
                </c:pt>
                <c:pt idx="6">
                  <c:v>11</c:v>
                </c:pt>
              </c:numCache>
            </c:numRef>
          </c:val>
          <c:extLst>
            <c:ext xmlns:c16="http://schemas.microsoft.com/office/drawing/2014/chart" uri="{C3380CC4-5D6E-409C-BE32-E72D297353CC}">
              <c16:uniqueId val="{00000004-CEC5-483B-BCC2-9843D5144CC0}"/>
            </c:ext>
          </c:extLst>
        </c:ser>
        <c:ser>
          <c:idx val="2"/>
          <c:order val="2"/>
          <c:tx>
            <c:strRef>
              <c:f>'CaZ Dashboard'!$N$2</c:f>
              <c:strCache>
                <c:ptCount val="1"/>
                <c:pt idx="0">
                  <c:v># of Physicians &amp; Specialists Live</c:v>
                </c:pt>
              </c:strCache>
            </c:strRef>
          </c:tx>
          <c:spPr>
            <a:solidFill>
              <a:schemeClr val="accent4"/>
            </a:solidFill>
            <a:ln>
              <a:solidFill>
                <a:schemeClr val="bg1">
                  <a:lumMod val="95000"/>
                </a:schemeClr>
              </a:solidFill>
            </a:ln>
            <a:effectLst>
              <a:outerShdw blurRad="50800" dist="38100" algn="l" rotWithShape="0">
                <a:prstClr val="black">
                  <a:alpha val="40000"/>
                </a:prstClr>
              </a:outerShdw>
            </a:effectLst>
          </c:spPr>
          <c:invertIfNegative val="0"/>
          <c:dLbls>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EC5-483B-BCC2-9843D5144CC0}"/>
                </c:ext>
              </c:extLst>
            </c:dLbl>
            <c:dLbl>
              <c:idx val="2"/>
              <c:delete val="1"/>
              <c:extLst>
                <c:ext xmlns:c15="http://schemas.microsoft.com/office/drawing/2012/chart" uri="{CE6537A1-D6FC-4f65-9D91-7224C49458BB}"/>
                <c:ext xmlns:c16="http://schemas.microsoft.com/office/drawing/2014/chart" uri="{C3380CC4-5D6E-409C-BE32-E72D297353CC}">
                  <c16:uniqueId val="{00000006-CEC5-483B-BCC2-9843D5144CC0}"/>
                </c:ext>
              </c:extLst>
            </c:dLbl>
            <c:dLbl>
              <c:idx val="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EC5-483B-BCC2-9843D5144CC0}"/>
                </c:ext>
              </c:extLst>
            </c:dLbl>
            <c:dLbl>
              <c:idx val="4"/>
              <c:delete val="1"/>
              <c:extLst>
                <c:ext xmlns:c15="http://schemas.microsoft.com/office/drawing/2012/chart" uri="{CE6537A1-D6FC-4f65-9D91-7224C49458BB}"/>
                <c:ext xmlns:c16="http://schemas.microsoft.com/office/drawing/2014/chart" uri="{C3380CC4-5D6E-409C-BE32-E72D297353CC}">
                  <c16:uniqueId val="{00000008-CEC5-483B-BCC2-9843D5144CC0}"/>
                </c:ext>
              </c:extLst>
            </c:dLbl>
            <c:dLbl>
              <c:idx val="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EC5-483B-BCC2-9843D5144CC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'CaZ Dashboard'!$A$4:$A$10</c:f>
              <c:strCache>
                <c:ptCount val="7"/>
                <c:pt idx="0">
                  <c:v>Bow Valley</c:v>
                </c:pt>
                <c:pt idx="1">
                  <c:v>Calgary Foothills</c:v>
                </c:pt>
                <c:pt idx="2">
                  <c:v>Calgary Rural</c:v>
                </c:pt>
                <c:pt idx="3">
                  <c:v>Calgary West Central</c:v>
                </c:pt>
                <c:pt idx="4">
                  <c:v>Highland</c:v>
                </c:pt>
                <c:pt idx="5">
                  <c:v>Mosaic</c:v>
                </c:pt>
                <c:pt idx="6">
                  <c:v>South Calgary</c:v>
                </c:pt>
              </c:strCache>
            </c:strRef>
          </c:cat>
          <c:val>
            <c:numRef>
              <c:f>'CaZ Dashboard'!$N$4:$N$10</c:f>
              <c:numCache>
                <c:formatCode>0</c:formatCode>
                <c:ptCount val="7"/>
                <c:pt idx="0">
                  <c:v>1</c:v>
                </c:pt>
                <c:pt idx="1">
                  <c:v>22</c:v>
                </c:pt>
                <c:pt idx="2">
                  <c:v>0</c:v>
                </c:pt>
                <c:pt idx="3">
                  <c:v>30</c:v>
                </c:pt>
                <c:pt idx="4">
                  <c:v>0</c:v>
                </c:pt>
                <c:pt idx="5">
                  <c:v>4</c:v>
                </c:pt>
                <c:pt idx="6">
                  <c:v>31</c:v>
                </c:pt>
              </c:numCache>
            </c:numRef>
          </c:val>
          <c:extLst>
            <c:ext xmlns:c16="http://schemas.microsoft.com/office/drawing/2014/chart" uri="{C3380CC4-5D6E-409C-BE32-E72D297353CC}">
              <c16:uniqueId val="{0000000B-CEC5-483B-BCC2-9843D5144CC0}"/>
            </c:ext>
          </c:extLst>
        </c:ser>
        <c:dLbls>
          <c:showLegendKey val="0"/>
          <c:showVal val="0"/>
          <c:showCatName val="0"/>
          <c:showSerName val="0"/>
          <c:showPercent val="0"/>
          <c:showBubbleSize val="0"/>
        </c:dLbls>
        <c:gapWidth val="100"/>
        <c:overlap val="100"/>
        <c:axId val="481110432"/>
        <c:axId val="481111744"/>
      </c:barChart>
      <c:catAx>
        <c:axId val="481110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1111744"/>
        <c:crosses val="autoZero"/>
        <c:auto val="1"/>
        <c:lblAlgn val="ctr"/>
        <c:lblOffset val="100"/>
        <c:noMultiLvlLbl val="0"/>
      </c:catAx>
      <c:valAx>
        <c:axId val="481111744"/>
        <c:scaling>
          <c:orientation val="minMax"/>
        </c:scaling>
        <c:delete val="1"/>
        <c:axPos val="l"/>
        <c:numFmt formatCode="0" sourceLinked="1"/>
        <c:majorTickMark val="none"/>
        <c:minorTickMark val="none"/>
        <c:tickLblPos val="nextTo"/>
        <c:crossAx val="481110432"/>
        <c:crosses val="autoZero"/>
        <c:crossBetween val="between"/>
      </c:valAx>
      <c:spPr>
        <a:noFill/>
        <a:ln>
          <a:noFill/>
        </a:ln>
        <a:effectLst/>
      </c:spPr>
    </c:plotArea>
    <c:legend>
      <c:legendPos val="r"/>
      <c:layout>
        <c:manualLayout>
          <c:xMode val="edge"/>
          <c:yMode val="edge"/>
          <c:x val="0.84179432095514439"/>
          <c:y val="0.47809442621419312"/>
          <c:w val="0.14931916093076131"/>
          <c:h val="0.2866049303422745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rgbClr val="E66914"/>
      </a:solidFill>
      <a:round/>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14139671605162E-2"/>
          <c:y val="9.8457474369101919E-2"/>
          <c:w val="0.94635757942576237"/>
          <c:h val="0.7343723296723832"/>
        </c:manualLayout>
      </c:layout>
      <c:lineChart>
        <c:grouping val="standard"/>
        <c:varyColors val="0"/>
        <c:ser>
          <c:idx val="0"/>
          <c:order val="0"/>
          <c:tx>
            <c:strRef>
              <c:f>'CaZ Dashboard'!$Q$2</c:f>
              <c:strCache>
                <c:ptCount val="1"/>
                <c:pt idx="0">
                  <c:v>Total Physicians &amp; Specialists (AH - PCN Operations)</c:v>
                </c:pt>
              </c:strCache>
            </c:strRef>
          </c:tx>
          <c:spPr>
            <a:ln w="28575"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F19B-43A9-976F-3735FACCD7A1}"/>
                </c:ext>
              </c:extLst>
            </c:dLbl>
            <c:dLbl>
              <c:idx val="1"/>
              <c:delete val="1"/>
              <c:extLst>
                <c:ext xmlns:c15="http://schemas.microsoft.com/office/drawing/2012/chart" uri="{CE6537A1-D6FC-4f65-9D91-7224C49458BB}"/>
                <c:ext xmlns:c16="http://schemas.microsoft.com/office/drawing/2014/chart" uri="{C3380CC4-5D6E-409C-BE32-E72D297353CC}">
                  <c16:uniqueId val="{00000001-F19B-43A9-976F-3735FACCD7A1}"/>
                </c:ext>
              </c:extLst>
            </c:dLbl>
            <c:dLbl>
              <c:idx val="2"/>
              <c:delete val="1"/>
              <c:extLst>
                <c:ext xmlns:c15="http://schemas.microsoft.com/office/drawing/2012/chart" uri="{CE6537A1-D6FC-4f65-9D91-7224C49458BB}"/>
                <c:ext xmlns:c16="http://schemas.microsoft.com/office/drawing/2014/chart" uri="{C3380CC4-5D6E-409C-BE32-E72D297353CC}">
                  <c16:uniqueId val="{00000002-F19B-43A9-976F-3735FACCD7A1}"/>
                </c:ext>
              </c:extLst>
            </c:dLbl>
            <c:dLbl>
              <c:idx val="3"/>
              <c:delete val="1"/>
              <c:extLst>
                <c:ext xmlns:c15="http://schemas.microsoft.com/office/drawing/2012/chart" uri="{CE6537A1-D6FC-4f65-9D91-7224C49458BB}"/>
                <c:ext xmlns:c16="http://schemas.microsoft.com/office/drawing/2014/chart" uri="{C3380CC4-5D6E-409C-BE32-E72D297353CC}">
                  <c16:uniqueId val="{00000003-F19B-43A9-976F-3735FACCD7A1}"/>
                </c:ext>
              </c:extLst>
            </c:dLbl>
            <c:dLbl>
              <c:idx val="4"/>
              <c:delete val="1"/>
              <c:extLst>
                <c:ext xmlns:c15="http://schemas.microsoft.com/office/drawing/2012/chart" uri="{CE6537A1-D6FC-4f65-9D91-7224C49458BB}"/>
                <c:ext xmlns:c16="http://schemas.microsoft.com/office/drawing/2014/chart" uri="{C3380CC4-5D6E-409C-BE32-E72D297353CC}">
                  <c16:uniqueId val="{00000004-F19B-43A9-976F-3735FACCD7A1}"/>
                </c:ext>
              </c:extLst>
            </c:dLbl>
            <c:dLbl>
              <c:idx val="5"/>
              <c:delete val="1"/>
              <c:extLst>
                <c:ext xmlns:c15="http://schemas.microsoft.com/office/drawing/2012/chart" uri="{CE6537A1-D6FC-4f65-9D91-7224C49458BB}"/>
                <c:ext xmlns:c16="http://schemas.microsoft.com/office/drawing/2014/chart" uri="{C3380CC4-5D6E-409C-BE32-E72D297353CC}">
                  <c16:uniqueId val="{00000005-F19B-43A9-976F-3735FACCD7A1}"/>
                </c:ext>
              </c:extLst>
            </c:dLbl>
            <c:dLbl>
              <c:idx val="6"/>
              <c:delete val="1"/>
              <c:extLst>
                <c:ext xmlns:c15="http://schemas.microsoft.com/office/drawing/2012/chart" uri="{CE6537A1-D6FC-4f65-9D91-7224C49458BB}"/>
                <c:ext xmlns:c16="http://schemas.microsoft.com/office/drawing/2014/chart" uri="{C3380CC4-5D6E-409C-BE32-E72D297353CC}">
                  <c16:uniqueId val="{00000006-F19B-43A9-976F-3735FACCD7A1}"/>
                </c:ext>
              </c:extLst>
            </c:dLbl>
            <c:dLbl>
              <c:idx val="7"/>
              <c:delete val="1"/>
              <c:extLst>
                <c:ext xmlns:c15="http://schemas.microsoft.com/office/drawing/2012/chart" uri="{CE6537A1-D6FC-4f65-9D91-7224C49458BB}"/>
                <c:ext xmlns:c16="http://schemas.microsoft.com/office/drawing/2014/chart" uri="{C3380CC4-5D6E-409C-BE32-E72D297353CC}">
                  <c16:uniqueId val="{00000007-F19B-43A9-976F-3735FACCD7A1}"/>
                </c:ext>
              </c:extLst>
            </c:dLbl>
            <c:dLbl>
              <c:idx val="8"/>
              <c:layout>
                <c:manualLayout>
                  <c:x val="-0.15657892789311656"/>
                  <c:y val="2.4791326941427154E-2"/>
                </c:manualLayout>
              </c:layout>
              <c:tx>
                <c:rich>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r>
                      <a:rPr lang="en-US" b="0" dirty="0"/>
                      <a:t>Total Physicians: </a:t>
                    </a:r>
                    <a:fld id="{32772C63-422F-4350-8E2E-5019A4D6DECD}" type="VALUE">
                      <a:rPr lang="en-US" b="0"/>
                      <a:pPr>
                        <a:defRPr b="1"/>
                      </a:pPr>
                      <a:t>[VALUE]</a:t>
                    </a:fld>
                    <a:endParaRPr lang="en-US" b="0" dirty="0"/>
                  </a:p>
                </c:rich>
              </c:tx>
              <c:spPr>
                <a:solidFill>
                  <a:sysClr val="window" lastClr="FFFFFF"/>
                </a:solidFill>
                <a:ln>
                  <a:solidFill>
                    <a:srgbClr val="C00000"/>
                  </a:solid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1"/>
              <c:showPercent val="0"/>
              <c:showBubbleSize val="0"/>
              <c:separator>: </c:separator>
              <c:extLst>
                <c:ext xmlns:c15="http://schemas.microsoft.com/office/drawing/2012/chart" uri="{CE6537A1-D6FC-4f65-9D91-7224C49458BB}">
                  <c15:layout>
                    <c:manualLayout>
                      <c:w val="0.34210530210850371"/>
                      <c:h val="8.5814452254679222E-2"/>
                    </c:manualLayout>
                  </c15:layout>
                  <c15:dlblFieldTable/>
                  <c15:showDataLabelsRange val="0"/>
                </c:ext>
                <c:ext xmlns:c16="http://schemas.microsoft.com/office/drawing/2014/chart" uri="{C3380CC4-5D6E-409C-BE32-E72D297353CC}">
                  <c16:uniqueId val="{00000008-F19B-43A9-976F-3735FACCD7A1}"/>
                </c:ext>
              </c:extLst>
            </c:dLbl>
            <c:dLbl>
              <c:idx val="9"/>
              <c:delete val="1"/>
              <c:extLst>
                <c:ext xmlns:c15="http://schemas.microsoft.com/office/drawing/2012/chart" uri="{CE6537A1-D6FC-4f65-9D91-7224C49458BB}"/>
                <c:ext xmlns:c16="http://schemas.microsoft.com/office/drawing/2014/chart" uri="{C3380CC4-5D6E-409C-BE32-E72D297353CC}">
                  <c16:uniqueId val="{00000009-F19B-43A9-976F-3735FACCD7A1}"/>
                </c:ext>
              </c:extLst>
            </c:dLbl>
            <c:dLbl>
              <c:idx val="10"/>
              <c:delete val="1"/>
              <c:extLst>
                <c:ext xmlns:c15="http://schemas.microsoft.com/office/drawing/2012/chart" uri="{CE6537A1-D6FC-4f65-9D91-7224C49458BB}"/>
                <c:ext xmlns:c16="http://schemas.microsoft.com/office/drawing/2014/chart" uri="{C3380CC4-5D6E-409C-BE32-E72D297353CC}">
                  <c16:uniqueId val="{0000000A-F19B-43A9-976F-3735FACCD7A1}"/>
                </c:ext>
              </c:extLst>
            </c:dLbl>
            <c:dLbl>
              <c:idx val="11"/>
              <c:delete val="1"/>
              <c:extLst>
                <c:ext xmlns:c15="http://schemas.microsoft.com/office/drawing/2012/chart" uri="{CE6537A1-D6FC-4f65-9D91-7224C49458BB}"/>
                <c:ext xmlns:c16="http://schemas.microsoft.com/office/drawing/2014/chart" uri="{C3380CC4-5D6E-409C-BE32-E72D297353CC}">
                  <c16:uniqueId val="{0000000B-F19B-43A9-976F-3735FACCD7A1}"/>
                </c:ext>
              </c:extLst>
            </c:dLbl>
            <c:dLbl>
              <c:idx val="12"/>
              <c:delete val="1"/>
              <c:extLst>
                <c:ext xmlns:c15="http://schemas.microsoft.com/office/drawing/2012/chart" uri="{CE6537A1-D6FC-4f65-9D91-7224C49458BB}"/>
                <c:ext xmlns:c16="http://schemas.microsoft.com/office/drawing/2014/chart" uri="{C3380CC4-5D6E-409C-BE32-E72D297353CC}">
                  <c16:uniqueId val="{0000000C-F19B-43A9-976F-3735FACCD7A1}"/>
                </c:ext>
              </c:extLst>
            </c:dLbl>
            <c:dLbl>
              <c:idx val="13"/>
              <c:delete val="1"/>
              <c:extLst>
                <c:ext xmlns:c15="http://schemas.microsoft.com/office/drawing/2012/chart" uri="{CE6537A1-D6FC-4f65-9D91-7224C49458BB}"/>
                <c:ext xmlns:c16="http://schemas.microsoft.com/office/drawing/2014/chart" uri="{C3380CC4-5D6E-409C-BE32-E72D297353CC}">
                  <c16:uniqueId val="{0000000D-F19B-43A9-976F-3735FACCD7A1}"/>
                </c:ext>
              </c:extLst>
            </c:dLbl>
            <c:dLbl>
              <c:idx val="14"/>
              <c:delete val="1"/>
              <c:extLst>
                <c:ext xmlns:c15="http://schemas.microsoft.com/office/drawing/2012/chart" uri="{CE6537A1-D6FC-4f65-9D91-7224C49458BB}"/>
                <c:ext xmlns:c16="http://schemas.microsoft.com/office/drawing/2014/chart" uri="{C3380CC4-5D6E-409C-BE32-E72D297353CC}">
                  <c16:uniqueId val="{0000000E-F19B-43A9-976F-3735FACCD7A1}"/>
                </c:ext>
              </c:extLst>
            </c:dLbl>
            <c:dLbl>
              <c:idx val="15"/>
              <c:delete val="1"/>
              <c:extLst>
                <c:ext xmlns:c15="http://schemas.microsoft.com/office/drawing/2012/chart" uri="{CE6537A1-D6FC-4f65-9D91-7224C49458BB}"/>
                <c:ext xmlns:c16="http://schemas.microsoft.com/office/drawing/2014/chart" uri="{C3380CC4-5D6E-409C-BE32-E72D297353CC}">
                  <c16:uniqueId val="{0000000F-F19B-43A9-976F-3735FACCD7A1}"/>
                </c:ext>
              </c:extLst>
            </c:dLbl>
            <c:dLbl>
              <c:idx val="16"/>
              <c:delete val="1"/>
              <c:extLst>
                <c:ext xmlns:c15="http://schemas.microsoft.com/office/drawing/2012/chart" uri="{CE6537A1-D6FC-4f65-9D91-7224C49458BB}"/>
                <c:ext xmlns:c16="http://schemas.microsoft.com/office/drawing/2014/chart" uri="{C3380CC4-5D6E-409C-BE32-E72D297353CC}">
                  <c16:uniqueId val="{00000010-F19B-43A9-976F-3735FACCD7A1}"/>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'CaZ Dashboard'!$P$3:$P$19</c:f>
              <c:numCache>
                <c:formatCode>d\-mmm\-yy</c:formatCode>
                <c:ptCount val="17"/>
                <c:pt idx="0">
                  <c:v>44062</c:v>
                </c:pt>
                <c:pt idx="1">
                  <c:v>43770</c:v>
                </c:pt>
                <c:pt idx="2">
                  <c:v>43831</c:v>
                </c:pt>
                <c:pt idx="3">
                  <c:v>43891</c:v>
                </c:pt>
                <c:pt idx="4">
                  <c:v>43952</c:v>
                </c:pt>
                <c:pt idx="5">
                  <c:v>44013</c:v>
                </c:pt>
                <c:pt idx="6">
                  <c:v>44075</c:v>
                </c:pt>
                <c:pt idx="7">
                  <c:v>44136</c:v>
                </c:pt>
                <c:pt idx="8">
                  <c:v>44197</c:v>
                </c:pt>
                <c:pt idx="9">
                  <c:v>44256</c:v>
                </c:pt>
                <c:pt idx="10">
                  <c:v>44317</c:v>
                </c:pt>
                <c:pt idx="11">
                  <c:v>44378</c:v>
                </c:pt>
                <c:pt idx="12">
                  <c:v>44440</c:v>
                </c:pt>
                <c:pt idx="13">
                  <c:v>44501</c:v>
                </c:pt>
                <c:pt idx="14">
                  <c:v>44562</c:v>
                </c:pt>
                <c:pt idx="15">
                  <c:v>44621</c:v>
                </c:pt>
                <c:pt idx="16">
                  <c:v>44682</c:v>
                </c:pt>
              </c:numCache>
            </c:numRef>
          </c:cat>
          <c:val>
            <c:numRef>
              <c:f>'CaZ Dashboard'!$Q$3:$Q$19</c:f>
              <c:numCache>
                <c:formatCode>#,##0</c:formatCode>
                <c:ptCount val="17"/>
                <c:pt idx="0">
                  <c:v>1860</c:v>
                </c:pt>
                <c:pt idx="1">
                  <c:v>1860</c:v>
                </c:pt>
                <c:pt idx="2">
                  <c:v>1860</c:v>
                </c:pt>
                <c:pt idx="3">
                  <c:v>1860</c:v>
                </c:pt>
                <c:pt idx="4">
                  <c:v>1860</c:v>
                </c:pt>
                <c:pt idx="5">
                  <c:v>1860</c:v>
                </c:pt>
                <c:pt idx="6">
                  <c:v>1860</c:v>
                </c:pt>
                <c:pt idx="7">
                  <c:v>1860</c:v>
                </c:pt>
                <c:pt idx="8">
                  <c:v>1860</c:v>
                </c:pt>
                <c:pt idx="9">
                  <c:v>1860</c:v>
                </c:pt>
                <c:pt idx="10">
                  <c:v>1860</c:v>
                </c:pt>
                <c:pt idx="11">
                  <c:v>1860</c:v>
                </c:pt>
                <c:pt idx="12">
                  <c:v>1860</c:v>
                </c:pt>
                <c:pt idx="13">
                  <c:v>1860</c:v>
                </c:pt>
                <c:pt idx="14">
                  <c:v>1860</c:v>
                </c:pt>
                <c:pt idx="15">
                  <c:v>1860</c:v>
                </c:pt>
                <c:pt idx="16">
                  <c:v>1860</c:v>
                </c:pt>
              </c:numCache>
            </c:numRef>
          </c:val>
          <c:smooth val="0"/>
          <c:extLst>
            <c:ext xmlns:c16="http://schemas.microsoft.com/office/drawing/2014/chart" uri="{C3380CC4-5D6E-409C-BE32-E72D297353CC}">
              <c16:uniqueId val="{00000011-F19B-43A9-976F-3735FACCD7A1}"/>
            </c:ext>
          </c:extLst>
        </c:ser>
        <c:ser>
          <c:idx val="1"/>
          <c:order val="1"/>
          <c:tx>
            <c:strRef>
              <c:f>'CaZ Dashboard'!$R$2</c:f>
              <c:strCache>
                <c:ptCount val="1"/>
                <c:pt idx="0">
                  <c:v>Internal Goal</c:v>
                </c:pt>
              </c:strCache>
            </c:strRef>
          </c:tx>
          <c:spPr>
            <a:ln w="25400" cap="rnd">
              <a:noFill/>
              <a:round/>
            </a:ln>
            <a:effectLst/>
          </c:spPr>
          <c:marker>
            <c:symbol val="diamond"/>
            <c:size val="7"/>
            <c:spPr>
              <a:solidFill>
                <a:schemeClr val="tx1">
                  <a:lumMod val="50000"/>
                  <a:lumOff val="50000"/>
                </a:schemeClr>
              </a:solidFill>
              <a:ln w="9525">
                <a:solidFill>
                  <a:schemeClr val="tx1">
                    <a:lumMod val="50000"/>
                    <a:lumOff val="50000"/>
                  </a:schemeClr>
                </a:solidFill>
              </a:ln>
              <a:effectLst/>
            </c:spPr>
          </c:marker>
          <c:dLbls>
            <c:dLbl>
              <c:idx val="2"/>
              <c:tx>
                <c:rich>
                  <a:bodyPr/>
                  <a:lstStyle/>
                  <a:p>
                    <a:fld id="{8DFCFADB-6EF8-48C1-B10F-A50B861D6D48}" type="SERIESNAME">
                      <a:rPr lang="en-US"/>
                      <a:pPr/>
                      <a:t>[SERIES NAME]</a:t>
                    </a:fld>
                    <a:r>
                      <a:rPr lang="en-US" baseline="0"/>
                      <a:t>
</a:t>
                    </a:r>
                    <a:fld id="{937D281D-CAA6-4B18-81A6-C42211506E04}" type="VALUE">
                      <a:rPr lang="en-US" baseline="0"/>
                      <a:pPr/>
                      <a:t>[VALUE]</a:t>
                    </a:fld>
                    <a:r>
                      <a:rPr lang="en-US" baseline="0"/>
                      <a:t> (10%)</a:t>
                    </a:r>
                  </a:p>
                </c:rich>
              </c:tx>
              <c:dLblPos val="t"/>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2-F19B-43A9-976F-3735FACCD7A1}"/>
                </c:ext>
              </c:extLst>
            </c:dLbl>
            <c:dLbl>
              <c:idx val="7"/>
              <c:tx>
                <c:rich>
                  <a:bodyPr/>
                  <a:lstStyle/>
                  <a:p>
                    <a:fld id="{14A4DA7A-6A8A-4BE7-9553-C5446BCB2D45}" type="SERIESNAME">
                      <a:rPr lang="en-US"/>
                      <a:pPr/>
                      <a:t>[SERIES NAME]</a:t>
                    </a:fld>
                    <a:r>
                      <a:rPr lang="en-US" baseline="0"/>
                      <a:t>
</a:t>
                    </a:r>
                    <a:fld id="{D4E47930-1E8F-48CA-9639-E414CD6DD29D}" type="VALUE">
                      <a:rPr lang="en-US" baseline="0"/>
                      <a:pPr/>
                      <a:t>[VALUE]</a:t>
                    </a:fld>
                    <a:r>
                      <a:rPr lang="en-US" baseline="0"/>
                      <a:t> (30%)</a:t>
                    </a:r>
                  </a:p>
                </c:rich>
              </c:tx>
              <c:dLblPos val="t"/>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3-F19B-43A9-976F-3735FACCD7A1}"/>
                </c:ext>
              </c:extLst>
            </c:dLbl>
            <c:dLbl>
              <c:idx val="10"/>
              <c:tx>
                <c:rich>
                  <a:bodyPr/>
                  <a:lstStyle/>
                  <a:p>
                    <a:fld id="{C1C56A1E-5B76-42A5-AD56-BD7F4371E26B}" type="SERIESNAME">
                      <a:rPr lang="en-US"/>
                      <a:pPr/>
                      <a:t>[SERIES NAME]</a:t>
                    </a:fld>
                    <a:r>
                      <a:rPr lang="en-US" baseline="0"/>
                      <a:t>
</a:t>
                    </a:r>
                    <a:fld id="{BBDD665C-71A5-46E8-B86C-9EC7DC9D3802}" type="VALUE">
                      <a:rPr lang="en-US" baseline="0"/>
                      <a:pPr/>
                      <a:t>[VALUE]</a:t>
                    </a:fld>
                    <a:r>
                      <a:rPr lang="en-US" baseline="0"/>
                      <a:t> (50%)</a:t>
                    </a:r>
                  </a:p>
                </c:rich>
              </c:tx>
              <c:dLblPos val="t"/>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4-F19B-43A9-976F-3735FACCD7A1}"/>
                </c:ext>
              </c:extLst>
            </c:dLbl>
            <c:dLbl>
              <c:idx val="13"/>
              <c:layout>
                <c:manualLayout>
                  <c:x val="-5.136968989987363E-2"/>
                  <c:y val="4.7301092960394878E-2"/>
                </c:manualLayout>
              </c:layout>
              <c:tx>
                <c:rich>
                  <a:bodyPr/>
                  <a:lstStyle/>
                  <a:p>
                    <a:fld id="{82330FD1-6377-4995-AC60-E7032CFC0D4C}" type="SERIESNAME">
                      <a:rPr lang="en-US"/>
                      <a:pPr/>
                      <a:t>[SERIES NAME]</a:t>
                    </a:fld>
                    <a:r>
                      <a:rPr lang="en-US" baseline="0"/>
                      <a:t>
</a:t>
                    </a:r>
                    <a:fld id="{626C7E48-5013-45E7-890D-9B2AE1D4D486}" type="VALUE">
                      <a:rPr lang="en-US" baseline="0"/>
                      <a:pPr/>
                      <a:t>[VALUE]</a:t>
                    </a:fld>
                    <a:r>
                      <a:rPr lang="en-US" baseline="0"/>
                      <a:t> (70%)</a:t>
                    </a:r>
                  </a:p>
                </c:rich>
              </c:tx>
              <c:dLblPos val="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5-F19B-43A9-976F-3735FACCD7A1}"/>
                </c:ext>
              </c:extLst>
            </c:dLbl>
            <c:dLbl>
              <c:idx val="16"/>
              <c:tx>
                <c:rich>
                  <a:bodyPr/>
                  <a:lstStyle/>
                  <a:p>
                    <a:fld id="{478E2275-45AD-4FC2-AD78-2251F19E629D}" type="SERIESNAME">
                      <a:rPr lang="en-US"/>
                      <a:pPr/>
                      <a:t>[SERIES NAME]</a:t>
                    </a:fld>
                    <a:endParaRPr lang="en-US" baseline="0" dirty="0"/>
                  </a:p>
                  <a:p>
                    <a:fld id="{CAAFB16A-425D-4EE6-9260-ACC55D5CC64E}" type="VALUE">
                      <a:rPr lang="en-US"/>
                      <a:pPr/>
                      <a:t>[VALUE]</a:t>
                    </a:fld>
                    <a:r>
                      <a:rPr lang="en-US" dirty="0"/>
                      <a:t> (80%)</a:t>
                    </a:r>
                  </a:p>
                </c:rich>
              </c:tx>
              <c:dLblPos val="t"/>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6-F19B-43A9-976F-3735FACCD7A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numRef>
              <c:f>'CaZ Dashboard'!$P$3:$P$19</c:f>
              <c:numCache>
                <c:formatCode>d\-mmm\-yy</c:formatCode>
                <c:ptCount val="17"/>
                <c:pt idx="0">
                  <c:v>44062</c:v>
                </c:pt>
                <c:pt idx="1">
                  <c:v>43770</c:v>
                </c:pt>
                <c:pt idx="2">
                  <c:v>43831</c:v>
                </c:pt>
                <c:pt idx="3">
                  <c:v>43891</c:v>
                </c:pt>
                <c:pt idx="4">
                  <c:v>43952</c:v>
                </c:pt>
                <c:pt idx="5">
                  <c:v>44013</c:v>
                </c:pt>
                <c:pt idx="6">
                  <c:v>44075</c:v>
                </c:pt>
                <c:pt idx="7">
                  <c:v>44136</c:v>
                </c:pt>
                <c:pt idx="8">
                  <c:v>44197</c:v>
                </c:pt>
                <c:pt idx="9">
                  <c:v>44256</c:v>
                </c:pt>
                <c:pt idx="10">
                  <c:v>44317</c:v>
                </c:pt>
                <c:pt idx="11">
                  <c:v>44378</c:v>
                </c:pt>
                <c:pt idx="12">
                  <c:v>44440</c:v>
                </c:pt>
                <c:pt idx="13">
                  <c:v>44501</c:v>
                </c:pt>
                <c:pt idx="14">
                  <c:v>44562</c:v>
                </c:pt>
                <c:pt idx="15">
                  <c:v>44621</c:v>
                </c:pt>
                <c:pt idx="16">
                  <c:v>44682</c:v>
                </c:pt>
              </c:numCache>
            </c:numRef>
          </c:cat>
          <c:val>
            <c:numRef>
              <c:f>'CaZ Dashboard'!$R$3:$R$19</c:f>
              <c:numCache>
                <c:formatCode>General</c:formatCode>
                <c:ptCount val="17"/>
                <c:pt idx="3" formatCode="#,##0">
                  <c:v>186</c:v>
                </c:pt>
                <c:pt idx="7" formatCode="#,##0">
                  <c:v>558</c:v>
                </c:pt>
                <c:pt idx="10" formatCode="#,##0">
                  <c:v>930</c:v>
                </c:pt>
                <c:pt idx="13" formatCode="#,##0">
                  <c:v>1302</c:v>
                </c:pt>
                <c:pt idx="16" formatCode="#,##0">
                  <c:v>1488</c:v>
                </c:pt>
              </c:numCache>
            </c:numRef>
          </c:val>
          <c:smooth val="0"/>
          <c:extLst>
            <c:ext xmlns:c16="http://schemas.microsoft.com/office/drawing/2014/chart" uri="{C3380CC4-5D6E-409C-BE32-E72D297353CC}">
              <c16:uniqueId val="{00000017-F19B-43A9-976F-3735FACCD7A1}"/>
            </c:ext>
          </c:extLst>
        </c:ser>
        <c:ser>
          <c:idx val="2"/>
          <c:order val="2"/>
          <c:tx>
            <c:strRef>
              <c:f>'CaZ Dashboard'!$S$2</c:f>
              <c:strCache>
                <c:ptCount val="1"/>
                <c:pt idx="0">
                  <c:v>AH Goal (80% of Total)</c:v>
                </c:pt>
              </c:strCache>
            </c:strRef>
          </c:tx>
          <c:spPr>
            <a:ln w="28575" cap="rnd">
              <a:solidFill>
                <a:schemeClr val="accent5"/>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8-F19B-43A9-976F-3735FACCD7A1}"/>
                </c:ext>
              </c:extLst>
            </c:dLbl>
            <c:dLbl>
              <c:idx val="1"/>
              <c:delete val="1"/>
              <c:extLst>
                <c:ext xmlns:c15="http://schemas.microsoft.com/office/drawing/2012/chart" uri="{CE6537A1-D6FC-4f65-9D91-7224C49458BB}"/>
                <c:ext xmlns:c16="http://schemas.microsoft.com/office/drawing/2014/chart" uri="{C3380CC4-5D6E-409C-BE32-E72D297353CC}">
                  <c16:uniqueId val="{00000019-F19B-43A9-976F-3735FACCD7A1}"/>
                </c:ext>
              </c:extLst>
            </c:dLbl>
            <c:dLbl>
              <c:idx val="2"/>
              <c:delete val="1"/>
              <c:extLst>
                <c:ext xmlns:c15="http://schemas.microsoft.com/office/drawing/2012/chart" uri="{CE6537A1-D6FC-4f65-9D91-7224C49458BB}"/>
                <c:ext xmlns:c16="http://schemas.microsoft.com/office/drawing/2014/chart" uri="{C3380CC4-5D6E-409C-BE32-E72D297353CC}">
                  <c16:uniqueId val="{0000001A-F19B-43A9-976F-3735FACCD7A1}"/>
                </c:ext>
              </c:extLst>
            </c:dLbl>
            <c:dLbl>
              <c:idx val="3"/>
              <c:delete val="1"/>
              <c:extLst>
                <c:ext xmlns:c15="http://schemas.microsoft.com/office/drawing/2012/chart" uri="{CE6537A1-D6FC-4f65-9D91-7224C49458BB}"/>
                <c:ext xmlns:c16="http://schemas.microsoft.com/office/drawing/2014/chart" uri="{C3380CC4-5D6E-409C-BE32-E72D297353CC}">
                  <c16:uniqueId val="{0000001B-F19B-43A9-976F-3735FACCD7A1}"/>
                </c:ext>
              </c:extLst>
            </c:dLbl>
            <c:dLbl>
              <c:idx val="4"/>
              <c:delete val="1"/>
              <c:extLst>
                <c:ext xmlns:c15="http://schemas.microsoft.com/office/drawing/2012/chart" uri="{CE6537A1-D6FC-4f65-9D91-7224C49458BB}"/>
                <c:ext xmlns:c16="http://schemas.microsoft.com/office/drawing/2014/chart" uri="{C3380CC4-5D6E-409C-BE32-E72D297353CC}">
                  <c16:uniqueId val="{0000001C-F19B-43A9-976F-3735FACCD7A1}"/>
                </c:ext>
              </c:extLst>
            </c:dLbl>
            <c:dLbl>
              <c:idx val="5"/>
              <c:delete val="1"/>
              <c:extLst>
                <c:ext xmlns:c15="http://schemas.microsoft.com/office/drawing/2012/chart" uri="{CE6537A1-D6FC-4f65-9D91-7224C49458BB}"/>
                <c:ext xmlns:c16="http://schemas.microsoft.com/office/drawing/2014/chart" uri="{C3380CC4-5D6E-409C-BE32-E72D297353CC}">
                  <c16:uniqueId val="{0000001D-F19B-43A9-976F-3735FACCD7A1}"/>
                </c:ext>
              </c:extLst>
            </c:dLbl>
            <c:dLbl>
              <c:idx val="6"/>
              <c:delete val="1"/>
              <c:extLst>
                <c:ext xmlns:c15="http://schemas.microsoft.com/office/drawing/2012/chart" uri="{CE6537A1-D6FC-4f65-9D91-7224C49458BB}"/>
                <c:ext xmlns:c16="http://schemas.microsoft.com/office/drawing/2014/chart" uri="{C3380CC4-5D6E-409C-BE32-E72D297353CC}">
                  <c16:uniqueId val="{0000001E-F19B-43A9-976F-3735FACCD7A1}"/>
                </c:ext>
              </c:extLst>
            </c:dLbl>
            <c:dLbl>
              <c:idx val="7"/>
              <c:delete val="1"/>
              <c:extLst>
                <c:ext xmlns:c15="http://schemas.microsoft.com/office/drawing/2012/chart" uri="{CE6537A1-D6FC-4f65-9D91-7224C49458BB}"/>
                <c:ext xmlns:c16="http://schemas.microsoft.com/office/drawing/2014/chart" uri="{C3380CC4-5D6E-409C-BE32-E72D297353CC}">
                  <c16:uniqueId val="{0000001F-F19B-43A9-976F-3735FACCD7A1}"/>
                </c:ext>
              </c:extLst>
            </c:dLbl>
            <c:dLbl>
              <c:idx val="8"/>
              <c:layout>
                <c:manualLayout>
                  <c:x val="-9.7514619255471349E-2"/>
                  <c:y val="3.7547037805315327E-2"/>
                </c:manualLayout>
              </c:layout>
              <c:spPr>
                <a:solidFill>
                  <a:sysClr val="window" lastClr="FFFFFF"/>
                </a:solidFill>
                <a:ln>
                  <a:solidFill>
                    <a:schemeClr val="accent5"/>
                  </a:solid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1"/>
              <c:showPercent val="0"/>
              <c:showBubbleSize val="0"/>
              <c:separator>: </c:separator>
              <c:extLst>
                <c:ext xmlns:c15="http://schemas.microsoft.com/office/drawing/2012/chart" uri="{CE6537A1-D6FC-4f65-9D91-7224C49458BB}">
                  <c15:layout>
                    <c:manualLayout>
                      <c:w val="0.1789473696761919"/>
                      <c:h val="0.10649504179420553"/>
                    </c:manualLayout>
                  </c15:layout>
                </c:ext>
                <c:ext xmlns:c16="http://schemas.microsoft.com/office/drawing/2014/chart" uri="{C3380CC4-5D6E-409C-BE32-E72D297353CC}">
                  <c16:uniqueId val="{00000020-F19B-43A9-976F-3735FACCD7A1}"/>
                </c:ext>
              </c:extLst>
            </c:dLbl>
            <c:dLbl>
              <c:idx val="9"/>
              <c:delete val="1"/>
              <c:extLst>
                <c:ext xmlns:c15="http://schemas.microsoft.com/office/drawing/2012/chart" uri="{CE6537A1-D6FC-4f65-9D91-7224C49458BB}"/>
                <c:ext xmlns:c16="http://schemas.microsoft.com/office/drawing/2014/chart" uri="{C3380CC4-5D6E-409C-BE32-E72D297353CC}">
                  <c16:uniqueId val="{00000021-F19B-43A9-976F-3735FACCD7A1}"/>
                </c:ext>
              </c:extLst>
            </c:dLbl>
            <c:dLbl>
              <c:idx val="10"/>
              <c:delete val="1"/>
              <c:extLst>
                <c:ext xmlns:c15="http://schemas.microsoft.com/office/drawing/2012/chart" uri="{CE6537A1-D6FC-4f65-9D91-7224C49458BB}"/>
                <c:ext xmlns:c16="http://schemas.microsoft.com/office/drawing/2014/chart" uri="{C3380CC4-5D6E-409C-BE32-E72D297353CC}">
                  <c16:uniqueId val="{00000022-F19B-43A9-976F-3735FACCD7A1}"/>
                </c:ext>
              </c:extLst>
            </c:dLbl>
            <c:dLbl>
              <c:idx val="11"/>
              <c:delete val="1"/>
              <c:extLst>
                <c:ext xmlns:c15="http://schemas.microsoft.com/office/drawing/2012/chart" uri="{CE6537A1-D6FC-4f65-9D91-7224C49458BB}"/>
                <c:ext xmlns:c16="http://schemas.microsoft.com/office/drawing/2014/chart" uri="{C3380CC4-5D6E-409C-BE32-E72D297353CC}">
                  <c16:uniqueId val="{00000023-F19B-43A9-976F-3735FACCD7A1}"/>
                </c:ext>
              </c:extLst>
            </c:dLbl>
            <c:dLbl>
              <c:idx val="12"/>
              <c:delete val="1"/>
              <c:extLst>
                <c:ext xmlns:c15="http://schemas.microsoft.com/office/drawing/2012/chart" uri="{CE6537A1-D6FC-4f65-9D91-7224C49458BB}"/>
                <c:ext xmlns:c16="http://schemas.microsoft.com/office/drawing/2014/chart" uri="{C3380CC4-5D6E-409C-BE32-E72D297353CC}">
                  <c16:uniqueId val="{00000024-F19B-43A9-976F-3735FACCD7A1}"/>
                </c:ext>
              </c:extLst>
            </c:dLbl>
            <c:dLbl>
              <c:idx val="13"/>
              <c:delete val="1"/>
              <c:extLst>
                <c:ext xmlns:c15="http://schemas.microsoft.com/office/drawing/2012/chart" uri="{CE6537A1-D6FC-4f65-9D91-7224C49458BB}"/>
                <c:ext xmlns:c16="http://schemas.microsoft.com/office/drawing/2014/chart" uri="{C3380CC4-5D6E-409C-BE32-E72D297353CC}">
                  <c16:uniqueId val="{00000025-F19B-43A9-976F-3735FACCD7A1}"/>
                </c:ext>
              </c:extLst>
            </c:dLbl>
            <c:dLbl>
              <c:idx val="14"/>
              <c:delete val="1"/>
              <c:extLst>
                <c:ext xmlns:c15="http://schemas.microsoft.com/office/drawing/2012/chart" uri="{CE6537A1-D6FC-4f65-9D91-7224C49458BB}"/>
                <c:ext xmlns:c16="http://schemas.microsoft.com/office/drawing/2014/chart" uri="{C3380CC4-5D6E-409C-BE32-E72D297353CC}">
                  <c16:uniqueId val="{00000026-F19B-43A9-976F-3735FACCD7A1}"/>
                </c:ext>
              </c:extLst>
            </c:dLbl>
            <c:dLbl>
              <c:idx val="15"/>
              <c:delete val="1"/>
              <c:extLst>
                <c:ext xmlns:c15="http://schemas.microsoft.com/office/drawing/2012/chart" uri="{CE6537A1-D6FC-4f65-9D91-7224C49458BB}"/>
                <c:ext xmlns:c16="http://schemas.microsoft.com/office/drawing/2014/chart" uri="{C3380CC4-5D6E-409C-BE32-E72D297353CC}">
                  <c16:uniqueId val="{00000027-F19B-43A9-976F-3735FACCD7A1}"/>
                </c:ext>
              </c:extLst>
            </c:dLbl>
            <c:dLbl>
              <c:idx val="16"/>
              <c:delete val="1"/>
              <c:extLst>
                <c:ext xmlns:c15="http://schemas.microsoft.com/office/drawing/2012/chart" uri="{CE6537A1-D6FC-4f65-9D91-7224C49458BB}"/>
                <c:ext xmlns:c16="http://schemas.microsoft.com/office/drawing/2014/chart" uri="{C3380CC4-5D6E-409C-BE32-E72D297353CC}">
                  <c16:uniqueId val="{00000028-F19B-43A9-976F-3735FACCD7A1}"/>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numRef>
              <c:f>'CaZ Dashboard'!$P$3:$P$19</c:f>
              <c:numCache>
                <c:formatCode>d\-mmm\-yy</c:formatCode>
                <c:ptCount val="17"/>
                <c:pt idx="0">
                  <c:v>44062</c:v>
                </c:pt>
                <c:pt idx="1">
                  <c:v>43770</c:v>
                </c:pt>
                <c:pt idx="2">
                  <c:v>43831</c:v>
                </c:pt>
                <c:pt idx="3">
                  <c:v>43891</c:v>
                </c:pt>
                <c:pt idx="4">
                  <c:v>43952</c:v>
                </c:pt>
                <c:pt idx="5">
                  <c:v>44013</c:v>
                </c:pt>
                <c:pt idx="6">
                  <c:v>44075</c:v>
                </c:pt>
                <c:pt idx="7">
                  <c:v>44136</c:v>
                </c:pt>
                <c:pt idx="8">
                  <c:v>44197</c:v>
                </c:pt>
                <c:pt idx="9">
                  <c:v>44256</c:v>
                </c:pt>
                <c:pt idx="10">
                  <c:v>44317</c:v>
                </c:pt>
                <c:pt idx="11">
                  <c:v>44378</c:v>
                </c:pt>
                <c:pt idx="12">
                  <c:v>44440</c:v>
                </c:pt>
                <c:pt idx="13">
                  <c:v>44501</c:v>
                </c:pt>
                <c:pt idx="14">
                  <c:v>44562</c:v>
                </c:pt>
                <c:pt idx="15">
                  <c:v>44621</c:v>
                </c:pt>
                <c:pt idx="16">
                  <c:v>44682</c:v>
                </c:pt>
              </c:numCache>
            </c:numRef>
          </c:cat>
          <c:val>
            <c:numRef>
              <c:f>'CaZ Dashboard'!$S$3:$S$19</c:f>
              <c:numCache>
                <c:formatCode>#,##0</c:formatCode>
                <c:ptCount val="17"/>
                <c:pt idx="0">
                  <c:v>1488</c:v>
                </c:pt>
                <c:pt idx="1">
                  <c:v>1488</c:v>
                </c:pt>
                <c:pt idx="2">
                  <c:v>1488</c:v>
                </c:pt>
                <c:pt idx="3">
                  <c:v>1488</c:v>
                </c:pt>
                <c:pt idx="4">
                  <c:v>1488</c:v>
                </c:pt>
                <c:pt idx="5">
                  <c:v>1488</c:v>
                </c:pt>
                <c:pt idx="6">
                  <c:v>1488</c:v>
                </c:pt>
                <c:pt idx="7">
                  <c:v>1488</c:v>
                </c:pt>
                <c:pt idx="8">
                  <c:v>1488</c:v>
                </c:pt>
                <c:pt idx="9">
                  <c:v>1488</c:v>
                </c:pt>
                <c:pt idx="10">
                  <c:v>1488</c:v>
                </c:pt>
                <c:pt idx="11">
                  <c:v>1488</c:v>
                </c:pt>
                <c:pt idx="12">
                  <c:v>1488</c:v>
                </c:pt>
                <c:pt idx="13">
                  <c:v>1488</c:v>
                </c:pt>
                <c:pt idx="14">
                  <c:v>1488</c:v>
                </c:pt>
                <c:pt idx="15">
                  <c:v>1488</c:v>
                </c:pt>
                <c:pt idx="16">
                  <c:v>1488</c:v>
                </c:pt>
              </c:numCache>
            </c:numRef>
          </c:val>
          <c:smooth val="0"/>
          <c:extLst>
            <c:ext xmlns:c16="http://schemas.microsoft.com/office/drawing/2014/chart" uri="{C3380CC4-5D6E-409C-BE32-E72D297353CC}">
              <c16:uniqueId val="{00000029-F19B-43A9-976F-3735FACCD7A1}"/>
            </c:ext>
          </c:extLst>
        </c:ser>
        <c:dLbls>
          <c:showLegendKey val="0"/>
          <c:showVal val="0"/>
          <c:showCatName val="0"/>
          <c:showSerName val="0"/>
          <c:showPercent val="0"/>
          <c:showBubbleSize val="0"/>
        </c:dLbls>
        <c:marker val="1"/>
        <c:smooth val="0"/>
        <c:axId val="945262552"/>
        <c:axId val="945262880"/>
      </c:lineChart>
      <c:scatterChart>
        <c:scatterStyle val="lineMarker"/>
        <c:varyColors val="0"/>
        <c:ser>
          <c:idx val="5"/>
          <c:order val="3"/>
          <c:tx>
            <c:strRef>
              <c:f>'CaZ Dashboard'!$V$2</c:f>
              <c:strCache>
                <c:ptCount val="1"/>
                <c:pt idx="0">
                  <c:v>Live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xVal>
            <c:numRef>
              <c:f>'CaZ Dashboard'!$P$3:$P$19</c:f>
              <c:numCache>
                <c:formatCode>d\-mmm\-yy</c:formatCode>
                <c:ptCount val="17"/>
                <c:pt idx="0">
                  <c:v>44062</c:v>
                </c:pt>
                <c:pt idx="1">
                  <c:v>43770</c:v>
                </c:pt>
                <c:pt idx="2">
                  <c:v>43831</c:v>
                </c:pt>
                <c:pt idx="3">
                  <c:v>43891</c:v>
                </c:pt>
                <c:pt idx="4">
                  <c:v>43952</c:v>
                </c:pt>
                <c:pt idx="5">
                  <c:v>44013</c:v>
                </c:pt>
                <c:pt idx="6">
                  <c:v>44075</c:v>
                </c:pt>
                <c:pt idx="7">
                  <c:v>44136</c:v>
                </c:pt>
                <c:pt idx="8">
                  <c:v>44197</c:v>
                </c:pt>
                <c:pt idx="9">
                  <c:v>44256</c:v>
                </c:pt>
                <c:pt idx="10">
                  <c:v>44317</c:v>
                </c:pt>
                <c:pt idx="11">
                  <c:v>44378</c:v>
                </c:pt>
                <c:pt idx="12">
                  <c:v>44440</c:v>
                </c:pt>
                <c:pt idx="13">
                  <c:v>44501</c:v>
                </c:pt>
                <c:pt idx="14">
                  <c:v>44562</c:v>
                </c:pt>
                <c:pt idx="15">
                  <c:v>44621</c:v>
                </c:pt>
                <c:pt idx="16">
                  <c:v>44682</c:v>
                </c:pt>
              </c:numCache>
            </c:numRef>
          </c:xVal>
          <c:yVal>
            <c:numRef>
              <c:f>'CaZ Dashboard'!$V$3:$V$19</c:f>
              <c:numCache>
                <c:formatCode>#,##0</c:formatCode>
                <c:ptCount val="17"/>
                <c:pt idx="1">
                  <c:v>30</c:v>
                </c:pt>
                <c:pt idx="2">
                  <c:v>33</c:v>
                </c:pt>
                <c:pt idx="3">
                  <c:v>33</c:v>
                </c:pt>
                <c:pt idx="4">
                  <c:v>67</c:v>
                </c:pt>
                <c:pt idx="5">
                  <c:v>88</c:v>
                </c:pt>
                <c:pt idx="6">
                  <c:v>88</c:v>
                </c:pt>
              </c:numCache>
            </c:numRef>
          </c:yVal>
          <c:smooth val="0"/>
          <c:extLst>
            <c:ext xmlns:c16="http://schemas.microsoft.com/office/drawing/2014/chart" uri="{C3380CC4-5D6E-409C-BE32-E72D297353CC}">
              <c16:uniqueId val="{0000002C-F19B-43A9-976F-3735FACCD7A1}"/>
            </c:ext>
          </c:extLst>
        </c:ser>
        <c:ser>
          <c:idx val="6"/>
          <c:order val="4"/>
          <c:tx>
            <c:strRef>
              <c:f>'CaZ Dashboard'!$W$2</c:f>
              <c:strCache>
                <c:ptCount val="1"/>
                <c:pt idx="0">
                  <c:v>Current</c:v>
                </c:pt>
              </c:strCache>
            </c:strRef>
          </c:tx>
          <c:spPr>
            <a:ln w="25400" cap="rnd">
              <a:noFill/>
              <a:round/>
            </a:ln>
            <a:effectLst/>
          </c:spPr>
          <c:marker>
            <c:symbol val="triangle"/>
            <c:size val="7"/>
            <c:spPr>
              <a:solidFill>
                <a:srgbClr val="008000"/>
              </a:solidFill>
              <a:ln w="9525">
                <a:solidFill>
                  <a:schemeClr val="accent4"/>
                </a:solidFill>
              </a:ln>
              <a:effectLst/>
            </c:spPr>
          </c:marker>
          <c:dPt>
            <c:idx val="0"/>
            <c:marker>
              <c:symbol val="triangle"/>
              <c:size val="7"/>
              <c:spPr>
                <a:solidFill>
                  <a:srgbClr val="008000"/>
                </a:solidFill>
                <a:ln w="9525">
                  <a:solidFill>
                    <a:schemeClr val="accent4"/>
                  </a:solidFill>
                </a:ln>
                <a:effectLst/>
              </c:spPr>
            </c:marker>
            <c:bubble3D val="0"/>
            <c:extLst>
              <c:ext xmlns:c16="http://schemas.microsoft.com/office/drawing/2014/chart" uri="{C3380CC4-5D6E-409C-BE32-E72D297353CC}">
                <c16:uniqueId val="{0000002D-F19B-43A9-976F-3735FACCD7A1}"/>
              </c:ext>
            </c:extLst>
          </c:dPt>
          <c:dLbls>
            <c:dLbl>
              <c:idx val="0"/>
              <c:tx>
                <c:rich>
                  <a:bodyPr rot="0" spcFirstLastPara="1" vertOverflow="ellipsis" vert="horz" wrap="square" anchor="ctr" anchorCtr="1"/>
                  <a:lstStyle/>
                  <a:p>
                    <a:pPr>
                      <a:defRPr sz="1600" b="1" i="0" u="none" strike="noStrike" kern="1200" baseline="0">
                        <a:solidFill>
                          <a:srgbClr val="00B050"/>
                        </a:solidFill>
                        <a:latin typeface="+mn-lt"/>
                        <a:ea typeface="+mn-ea"/>
                        <a:cs typeface="+mn-cs"/>
                      </a:defRPr>
                    </a:pPr>
                    <a:fld id="{1954815C-27F1-4EC7-A3AF-732513A63876}" type="SERIESNAME">
                      <a:rPr lang="en-US"/>
                      <a:pPr>
                        <a:defRPr sz="1600" b="1">
                          <a:solidFill>
                            <a:srgbClr val="00B050"/>
                          </a:solidFill>
                        </a:defRPr>
                      </a:pPr>
                      <a:t>[SERIES NAME]</a:t>
                    </a:fld>
                    <a:r>
                      <a:rPr lang="en-US" baseline="0"/>
                      <a:t>
Live: </a:t>
                    </a:r>
                    <a:fld id="{AAF603AD-367D-4F9D-936D-5009F7FD27DB}" type="YVALUE">
                      <a:rPr lang="en-US" baseline="0" smtClean="0"/>
                      <a:pPr>
                        <a:defRPr sz="1600" b="1">
                          <a:solidFill>
                            <a:srgbClr val="00B050"/>
                          </a:solidFill>
                        </a:defRPr>
                      </a:pPr>
                      <a:t>[Y VALUE]</a:t>
                    </a:fld>
                    <a:endParaRPr lang="en-US" baseline="0"/>
                  </a:p>
                </c:rich>
              </c:tx>
              <c:spPr>
                <a:noFill/>
                <a:ln>
                  <a:noFill/>
                </a:ln>
                <a:effectLst/>
              </c:spPr>
              <c:txPr>
                <a:bodyPr rot="0" spcFirstLastPara="1" vertOverflow="ellipsis" vert="horz" wrap="square" anchor="ctr" anchorCtr="1"/>
                <a:lstStyle/>
                <a:p>
                  <a:pPr>
                    <a:defRPr sz="1600" b="1" i="0" u="none" strike="noStrike" kern="1200" baseline="0">
                      <a:solidFill>
                        <a:srgbClr val="00B050"/>
                      </a:solidFill>
                      <a:latin typeface="+mn-lt"/>
                      <a:ea typeface="+mn-ea"/>
                      <a:cs typeface="+mn-cs"/>
                    </a:defRPr>
                  </a:pPr>
                  <a:endParaRPr lang="en-US"/>
                </a:p>
              </c:txPr>
              <c:dLblPos val="t"/>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D-F19B-43A9-976F-3735FACCD7A1}"/>
                </c:ext>
              </c:extLst>
            </c:dLbl>
            <c:spPr>
              <a:noFill/>
              <a:ln>
                <a:noFill/>
              </a:ln>
              <a:effectLst/>
            </c:spPr>
            <c:txPr>
              <a:bodyPr rot="0" spcFirstLastPara="1" vertOverflow="ellipsis" vert="horz" wrap="square" anchor="ctr" anchorCtr="1"/>
              <a:lstStyle/>
              <a:p>
                <a:pPr>
                  <a:defRPr sz="1200" b="1" i="0" u="none" strike="noStrike" kern="1200" baseline="0">
                    <a:solidFill>
                      <a:srgbClr val="00B050"/>
                    </a:solidFill>
                    <a:latin typeface="+mn-lt"/>
                    <a:ea typeface="+mn-ea"/>
                    <a:cs typeface="+mn-cs"/>
                  </a:defRPr>
                </a:pPr>
                <a:endParaRPr lang="en-US"/>
              </a:p>
            </c:txPr>
            <c:dLblPos val="t"/>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'CaZ Dashboard'!$P$3:$P$19</c:f>
              <c:numCache>
                <c:formatCode>d\-mmm\-yy</c:formatCode>
                <c:ptCount val="17"/>
                <c:pt idx="0">
                  <c:v>44062</c:v>
                </c:pt>
                <c:pt idx="1">
                  <c:v>43770</c:v>
                </c:pt>
                <c:pt idx="2">
                  <c:v>43831</c:v>
                </c:pt>
                <c:pt idx="3">
                  <c:v>43891</c:v>
                </c:pt>
                <c:pt idx="4">
                  <c:v>43952</c:v>
                </c:pt>
                <c:pt idx="5">
                  <c:v>44013</c:v>
                </c:pt>
                <c:pt idx="6">
                  <c:v>44075</c:v>
                </c:pt>
                <c:pt idx="7">
                  <c:v>44136</c:v>
                </c:pt>
                <c:pt idx="8">
                  <c:v>44197</c:v>
                </c:pt>
                <c:pt idx="9">
                  <c:v>44256</c:v>
                </c:pt>
                <c:pt idx="10">
                  <c:v>44317</c:v>
                </c:pt>
                <c:pt idx="11">
                  <c:v>44378</c:v>
                </c:pt>
                <c:pt idx="12">
                  <c:v>44440</c:v>
                </c:pt>
                <c:pt idx="13">
                  <c:v>44501</c:v>
                </c:pt>
                <c:pt idx="14">
                  <c:v>44562</c:v>
                </c:pt>
                <c:pt idx="15">
                  <c:v>44621</c:v>
                </c:pt>
                <c:pt idx="16">
                  <c:v>44682</c:v>
                </c:pt>
              </c:numCache>
            </c:numRef>
          </c:xVal>
          <c:yVal>
            <c:numRef>
              <c:f>'CaZ Dashboard'!$W$3:$W$19</c:f>
              <c:numCache>
                <c:formatCode>General</c:formatCode>
                <c:ptCount val="17"/>
                <c:pt idx="0" formatCode="#,##0">
                  <c:v>88</c:v>
                </c:pt>
              </c:numCache>
            </c:numRef>
          </c:yVal>
          <c:smooth val="0"/>
          <c:extLst>
            <c:ext xmlns:c16="http://schemas.microsoft.com/office/drawing/2014/chart" uri="{C3380CC4-5D6E-409C-BE32-E72D297353CC}">
              <c16:uniqueId val="{0000002E-F19B-43A9-976F-3735FACCD7A1}"/>
            </c:ext>
          </c:extLst>
        </c:ser>
        <c:dLbls>
          <c:showLegendKey val="0"/>
          <c:showVal val="0"/>
          <c:showCatName val="0"/>
          <c:showSerName val="0"/>
          <c:showPercent val="0"/>
          <c:showBubbleSize val="0"/>
        </c:dLbls>
        <c:axId val="945262552"/>
        <c:axId val="945262880"/>
      </c:scatterChart>
      <c:dateAx>
        <c:axId val="945262552"/>
        <c:scaling>
          <c:orientation val="minMax"/>
        </c:scaling>
        <c:delete val="0"/>
        <c:axPos val="b"/>
        <c:numFmt formatCode="d\-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45262880"/>
        <c:crosses val="autoZero"/>
        <c:auto val="1"/>
        <c:lblOffset val="100"/>
        <c:baseTimeUnit val="days"/>
        <c:majorUnit val="2"/>
        <c:majorTimeUnit val="months"/>
      </c:dateAx>
      <c:valAx>
        <c:axId val="945262880"/>
        <c:scaling>
          <c:orientation val="minMax"/>
          <c:max val="2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45262552"/>
        <c:crosses val="autoZero"/>
        <c:crossBetween val="between"/>
      </c:valAx>
      <c:spPr>
        <a:noFill/>
        <a:ln>
          <a:noFill/>
        </a:ln>
        <a:effectLst/>
      </c:spPr>
    </c:plotArea>
    <c:plotVisOnly val="1"/>
    <c:dispBlanksAs val="gap"/>
    <c:showDLblsOverMax val="0"/>
  </c:chart>
  <c:spPr>
    <a:solidFill>
      <a:schemeClr val="bg1"/>
    </a:solidFill>
    <a:ln w="9525" cap="flat" cmpd="sng" algn="ctr">
      <a:solidFill>
        <a:srgbClr val="365F91"/>
      </a:solidFill>
      <a:round/>
    </a:ln>
    <a:effectLst/>
  </c:spPr>
  <c:txPr>
    <a:bodyPr/>
    <a:lstStyle/>
    <a:p>
      <a:pPr>
        <a:defRPr sz="12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l">
              <a:defRPr sz="1000" b="0"/>
            </a:pPr>
            <a:r>
              <a:rPr lang="en-CA" sz="1200" b="0" dirty="0"/>
              <a:t>Total Number of Calgary Zone</a:t>
            </a:r>
            <a:r>
              <a:rPr lang="en-CA" sz="1200" b="0" baseline="0" dirty="0"/>
              <a:t> </a:t>
            </a:r>
            <a:r>
              <a:rPr lang="en-CA" sz="1200" b="0" dirty="0"/>
              <a:t>Physicians = 1860 (from AH – PCN Operations) </a:t>
            </a:r>
            <a:endParaRPr lang="en-CA" sz="1000" b="0" dirty="0"/>
          </a:p>
        </c:rich>
      </c:tx>
      <c:layout>
        <c:manualLayout>
          <c:xMode val="edge"/>
          <c:yMode val="edge"/>
          <c:x val="1.3625981852816843E-3"/>
          <c:y val="0"/>
        </c:manualLayout>
      </c:layout>
      <c:overlay val="0"/>
      <c:spPr>
        <a:noFill/>
        <a:ln>
          <a:noFill/>
        </a:ln>
        <a:effectLst/>
      </c:spPr>
    </c:title>
    <c:autoTitleDeleted val="0"/>
    <c:plotArea>
      <c:layout/>
      <c:areaChart>
        <c:grouping val="standard"/>
        <c:varyColors val="0"/>
        <c:ser>
          <c:idx val="0"/>
          <c:order val="0"/>
          <c:tx>
            <c:strRef>
              <c:f>'CaZ Dashboard'!$AD$2</c:f>
              <c:strCache>
                <c:ptCount val="1"/>
                <c:pt idx="0">
                  <c:v>Stage</c:v>
                </c:pt>
              </c:strCache>
            </c:strRef>
          </c:tx>
          <c:spPr>
            <a:solidFill>
              <a:srgbClr val="DFC327"/>
            </a:solidFill>
            <a:ln>
              <a:solidFill>
                <a:srgbClr val="DFC327"/>
              </a:solidFill>
            </a:ln>
            <a:effectLst/>
          </c:spPr>
          <c:dLbls>
            <c:dLbl>
              <c:idx val="0"/>
              <c:layout>
                <c:manualLayout>
                  <c:x val="9.0498891231783313E-2"/>
                  <c:y val="-0.49129945953156584"/>
                </c:manualLayout>
              </c:layout>
              <c:showLegendKey val="0"/>
              <c:showVal val="0"/>
              <c:showCatName val="1"/>
              <c:showSerName val="0"/>
              <c:showPercent val="0"/>
              <c:showBubbleSize val="0"/>
              <c:extLst>
                <c:ext xmlns:c15="http://schemas.microsoft.com/office/drawing/2012/chart" uri="{CE6537A1-D6FC-4f65-9D91-7224C49458BB}">
                  <c15:layout>
                    <c:manualLayout>
                      <c:w val="0.14965356250029987"/>
                      <c:h val="0.14521832925055775"/>
                    </c:manualLayout>
                  </c15:layout>
                </c:ext>
                <c:ext xmlns:c16="http://schemas.microsoft.com/office/drawing/2014/chart" uri="{C3380CC4-5D6E-409C-BE32-E72D297353CC}">
                  <c16:uniqueId val="{00000000-5B13-4328-AAD4-61973B3C7974}"/>
                </c:ext>
              </c:extLst>
            </c:dLbl>
            <c:dLbl>
              <c:idx val="1"/>
              <c:layout>
                <c:manualLayout>
                  <c:x val="8.9360159439308182E-2"/>
                  <c:y val="-0.54269941240801989"/>
                </c:manualLayout>
              </c:layout>
              <c:showLegendKey val="0"/>
              <c:showVal val="0"/>
              <c:showCatName val="1"/>
              <c:showSerName val="0"/>
              <c:showPercent val="0"/>
              <c:showBubbleSize val="0"/>
              <c:extLst>
                <c:ext xmlns:c15="http://schemas.microsoft.com/office/drawing/2012/chart" uri="{CE6537A1-D6FC-4f65-9D91-7224C49458BB}">
                  <c15:layout>
                    <c:manualLayout>
                      <c:w val="0.14965356250029987"/>
                      <c:h val="0.14521832925055775"/>
                    </c:manualLayout>
                  </c15:layout>
                </c:ext>
                <c:ext xmlns:c16="http://schemas.microsoft.com/office/drawing/2014/chart" uri="{C3380CC4-5D6E-409C-BE32-E72D297353CC}">
                  <c16:uniqueId val="{00000001-5B13-4328-AAD4-61973B3C7974}"/>
                </c:ext>
              </c:extLst>
            </c:dLbl>
            <c:dLbl>
              <c:idx val="2"/>
              <c:layout>
                <c:manualLayout>
                  <c:x val="8.838181752881373E-2"/>
                  <c:y val="-0.5466124914042908"/>
                </c:manualLayout>
              </c:layout>
              <c:showLegendKey val="0"/>
              <c:showVal val="0"/>
              <c:showCatName val="1"/>
              <c:showSerName val="0"/>
              <c:showPercent val="0"/>
              <c:showBubbleSize val="0"/>
              <c:extLst>
                <c:ext xmlns:c15="http://schemas.microsoft.com/office/drawing/2012/chart" uri="{CE6537A1-D6FC-4f65-9D91-7224C49458BB}">
                  <c15:layout>
                    <c:manualLayout>
                      <c:w val="0.14965356250029987"/>
                      <c:h val="0.12895552229007637"/>
                    </c:manualLayout>
                  </c15:layout>
                </c:ext>
                <c:ext xmlns:c16="http://schemas.microsoft.com/office/drawing/2014/chart" uri="{C3380CC4-5D6E-409C-BE32-E72D297353CC}">
                  <c16:uniqueId val="{00000002-5B13-4328-AAD4-61973B3C7974}"/>
                </c:ext>
              </c:extLst>
            </c:dLbl>
            <c:dLbl>
              <c:idx val="3"/>
              <c:layout>
                <c:manualLayout>
                  <c:x val="9.346319448140597E-2"/>
                  <c:y val="-0.46348122491110216"/>
                </c:manualLayout>
              </c:layout>
              <c:showLegendKey val="0"/>
              <c:showVal val="0"/>
              <c:showCatName val="1"/>
              <c:showSerName val="0"/>
              <c:showPercent val="0"/>
              <c:showBubbleSize val="0"/>
              <c:extLst>
                <c:ext xmlns:c15="http://schemas.microsoft.com/office/drawing/2012/chart" uri="{CE6537A1-D6FC-4f65-9D91-7224C49458BB}">
                  <c15:layout>
                    <c:manualLayout>
                      <c:w val="0.14965356250029987"/>
                      <c:h val="0.14521832925055775"/>
                    </c:manualLayout>
                  </c15:layout>
                </c:ext>
                <c:ext xmlns:c16="http://schemas.microsoft.com/office/drawing/2014/chart" uri="{C3380CC4-5D6E-409C-BE32-E72D297353CC}">
                  <c16:uniqueId val="{00000003-5B13-4328-AAD4-61973B3C7974}"/>
                </c:ext>
              </c:extLst>
            </c:dLbl>
            <c:dLbl>
              <c:idx val="4"/>
              <c:layout>
                <c:manualLayout>
                  <c:x val="8.7378934734774608E-2"/>
                  <c:y val="-0.4299780272768618"/>
                </c:manualLayout>
              </c:layout>
              <c:showLegendKey val="0"/>
              <c:showVal val="0"/>
              <c:showCatName val="1"/>
              <c:showSerName val="0"/>
              <c:showPercent val="0"/>
              <c:showBubbleSize val="0"/>
              <c:extLst>
                <c:ext xmlns:c15="http://schemas.microsoft.com/office/drawing/2012/chart" uri="{CE6537A1-D6FC-4f65-9D91-7224C49458BB}">
                  <c15:layout>
                    <c:manualLayout>
                      <c:w val="0.14965357967667434"/>
                      <c:h val="4.0083507306889352E-2"/>
                    </c:manualLayout>
                  </c15:layout>
                </c:ext>
                <c:ext xmlns:c16="http://schemas.microsoft.com/office/drawing/2014/chart" uri="{C3380CC4-5D6E-409C-BE32-E72D297353CC}">
                  <c16:uniqueId val="{00000004-5B13-4328-AAD4-61973B3C7974}"/>
                </c:ext>
              </c:extLst>
            </c:dLbl>
            <c:dLbl>
              <c:idx val="5"/>
              <c:delete val="1"/>
              <c:extLst>
                <c:ext xmlns:c15="http://schemas.microsoft.com/office/drawing/2012/chart" uri="{CE6537A1-D6FC-4f65-9D91-7224C49458BB}"/>
                <c:ext xmlns:c16="http://schemas.microsoft.com/office/drawing/2014/chart" uri="{C3380CC4-5D6E-409C-BE32-E72D297353CC}">
                  <c16:uniqueId val="{00000005-5B13-4328-AAD4-61973B3C7974}"/>
                </c:ext>
              </c:extLst>
            </c:dLbl>
            <c:spPr>
              <a:noFill/>
              <a:ln>
                <a:noFill/>
              </a:ln>
              <a:effectLst/>
            </c:spPr>
            <c:txPr>
              <a:bodyPr rot="0" vert="horz"/>
              <a:lstStyle/>
              <a:p>
                <a:pPr>
                  <a:defRPr sz="1400"/>
                </a:pPr>
                <a:endParaRPr lang="en-US"/>
              </a:p>
            </c:tx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'CaZ Dashboard'!$AB$3:$AB$8</c:f>
              <c:strCache>
                <c:ptCount val="6"/>
                <c:pt idx="0">
                  <c:v>Innovators (2.5%)</c:v>
                </c:pt>
                <c:pt idx="1">
                  <c:v>Early Adopters (13.5%)</c:v>
                </c:pt>
                <c:pt idx="2">
                  <c:v>Early Majority (34%)</c:v>
                </c:pt>
                <c:pt idx="3">
                  <c:v>Late Majority (34%)</c:v>
                </c:pt>
                <c:pt idx="4">
                  <c:v>Laggards (16%)</c:v>
                </c:pt>
                <c:pt idx="5">
                  <c:v>Total (100%)</c:v>
                </c:pt>
              </c:strCache>
            </c:strRef>
          </c:cat>
          <c:val>
            <c:numRef>
              <c:f>'CaZ Dashboard'!$AD$3:$AD$8</c:f>
              <c:numCache>
                <c:formatCode>0</c:formatCode>
                <c:ptCount val="6"/>
                <c:pt idx="0">
                  <c:v>0</c:v>
                </c:pt>
                <c:pt idx="1">
                  <c:v>46.5</c:v>
                </c:pt>
                <c:pt idx="2">
                  <c:v>297.60000000000002</c:v>
                </c:pt>
                <c:pt idx="3">
                  <c:v>930</c:v>
                </c:pt>
                <c:pt idx="4">
                  <c:v>1562.3999999999999</c:v>
                </c:pt>
                <c:pt idx="5">
                  <c:v>1860</c:v>
                </c:pt>
              </c:numCache>
            </c:numRef>
          </c:val>
          <c:extLst>
            <c:ext xmlns:c16="http://schemas.microsoft.com/office/drawing/2014/chart" uri="{C3380CC4-5D6E-409C-BE32-E72D297353CC}">
              <c16:uniqueId val="{00000006-5B13-4328-AAD4-61973B3C7974}"/>
            </c:ext>
          </c:extLst>
        </c:ser>
        <c:dLbls>
          <c:showLegendKey val="0"/>
          <c:showVal val="1"/>
          <c:showCatName val="0"/>
          <c:showSerName val="0"/>
          <c:showPercent val="0"/>
          <c:showBubbleSize val="0"/>
        </c:dLbls>
        <c:axId val="653229176"/>
        <c:axId val="653225896"/>
      </c:areaChart>
      <c:lineChart>
        <c:grouping val="standard"/>
        <c:varyColors val="0"/>
        <c:ser>
          <c:idx val="3"/>
          <c:order val="3"/>
          <c:tx>
            <c:strRef>
              <c:f>'CaZ Dashboard'!$AG$2</c:f>
              <c:strCache>
                <c:ptCount val="1"/>
                <c:pt idx="0">
                  <c:v>Current Live</c:v>
                </c:pt>
              </c:strCache>
            </c:strRef>
          </c:tx>
          <c:spPr>
            <a:ln w="34925" cap="rnd">
              <a:solidFill>
                <a:srgbClr val="00B050"/>
              </a:solidFill>
              <a:round/>
            </a:ln>
            <a:effectLst/>
          </c:spPr>
          <c:marker>
            <c:symbol val="none"/>
          </c:marker>
          <c:dLbls>
            <c:dLbl>
              <c:idx val="0"/>
              <c:layout>
                <c:manualLayout>
                  <c:x val="3.2102309081553336E-3"/>
                  <c:y val="5.763342082238717E-4"/>
                </c:manualLayout>
              </c:layout>
              <c:tx>
                <c:rich>
                  <a:bodyPr rot="0" vert="horz"/>
                  <a:lstStyle/>
                  <a:p>
                    <a:pPr>
                      <a:defRPr b="1"/>
                    </a:pPr>
                    <a:r>
                      <a:rPr lang="en-US" baseline="0" dirty="0"/>
                      <a:t>Current: </a:t>
                    </a:r>
                    <a:fld id="{372BC3C1-6DE9-478C-9AFC-475372459C57}" type="VALUE">
                      <a:rPr lang="en-US" baseline="0" smtClean="0"/>
                      <a:pPr>
                        <a:defRPr b="1"/>
                      </a:pPr>
                      <a:t>[VALUE]</a:t>
                    </a:fld>
                    <a:endParaRPr lang="en-US" baseline="0" dirty="0"/>
                  </a:p>
                </c:rich>
              </c:tx>
              <c:spPr>
                <a:solidFill>
                  <a:schemeClr val="bg1"/>
                </a:solidFill>
                <a:ln w="34925">
                  <a:solidFill>
                    <a:srgbClr val="00B050"/>
                  </a:solidFill>
                </a:ln>
                <a:effectLst/>
              </c:spPr>
              <c:dLblPos val="r"/>
              <c:showLegendKey val="0"/>
              <c:showVal val="1"/>
              <c:showCatName val="0"/>
              <c:showSerName val="1"/>
              <c:showPercent val="0"/>
              <c:showBubbleSize val="0"/>
              <c:separator>; </c:separator>
              <c:extLst>
                <c:ext xmlns:c15="http://schemas.microsoft.com/office/drawing/2012/chart" uri="{CE6537A1-D6FC-4f65-9D91-7224C49458BB}">
                  <c15:layout>
                    <c:manualLayout>
                      <c:w val="0.16628175519630484"/>
                      <c:h val="0.04"/>
                    </c:manualLayout>
                  </c15:layout>
                  <c15:dlblFieldTable/>
                  <c15:showDataLabelsRange val="0"/>
                </c:ext>
                <c:ext xmlns:c16="http://schemas.microsoft.com/office/drawing/2014/chart" uri="{C3380CC4-5D6E-409C-BE32-E72D297353CC}">
                  <c16:uniqueId val="{00000007-5B13-4328-AAD4-61973B3C7974}"/>
                </c:ext>
              </c:extLst>
            </c:dLbl>
            <c:dLbl>
              <c:idx val="1"/>
              <c:delete val="1"/>
              <c:extLst>
                <c:ext xmlns:c15="http://schemas.microsoft.com/office/drawing/2012/chart" uri="{CE6537A1-D6FC-4f65-9D91-7224C49458BB}"/>
                <c:ext xmlns:c16="http://schemas.microsoft.com/office/drawing/2014/chart" uri="{C3380CC4-5D6E-409C-BE32-E72D297353CC}">
                  <c16:uniqueId val="{00000008-5B13-4328-AAD4-61973B3C7974}"/>
                </c:ext>
              </c:extLst>
            </c:dLbl>
            <c:dLbl>
              <c:idx val="2"/>
              <c:delete val="1"/>
              <c:extLst>
                <c:ext xmlns:c15="http://schemas.microsoft.com/office/drawing/2012/chart" uri="{CE6537A1-D6FC-4f65-9D91-7224C49458BB}"/>
                <c:ext xmlns:c16="http://schemas.microsoft.com/office/drawing/2014/chart" uri="{C3380CC4-5D6E-409C-BE32-E72D297353CC}">
                  <c16:uniqueId val="{00000009-5B13-4328-AAD4-61973B3C7974}"/>
                </c:ext>
              </c:extLst>
            </c:dLbl>
            <c:dLbl>
              <c:idx val="3"/>
              <c:delete val="1"/>
              <c:extLst>
                <c:ext xmlns:c15="http://schemas.microsoft.com/office/drawing/2012/chart" uri="{CE6537A1-D6FC-4f65-9D91-7224C49458BB}"/>
                <c:ext xmlns:c16="http://schemas.microsoft.com/office/drawing/2014/chart" uri="{C3380CC4-5D6E-409C-BE32-E72D297353CC}">
                  <c16:uniqueId val="{0000000A-5B13-4328-AAD4-61973B3C7974}"/>
                </c:ext>
              </c:extLst>
            </c:dLbl>
            <c:dLbl>
              <c:idx val="4"/>
              <c:delete val="1"/>
              <c:extLst>
                <c:ext xmlns:c15="http://schemas.microsoft.com/office/drawing/2012/chart" uri="{CE6537A1-D6FC-4f65-9D91-7224C49458BB}"/>
                <c:ext xmlns:c16="http://schemas.microsoft.com/office/drawing/2014/chart" uri="{C3380CC4-5D6E-409C-BE32-E72D297353CC}">
                  <c16:uniqueId val="{0000000B-5B13-4328-AAD4-61973B3C7974}"/>
                </c:ext>
              </c:extLst>
            </c:dLbl>
            <c:dLbl>
              <c:idx val="5"/>
              <c:delete val="1"/>
              <c:extLst>
                <c:ext xmlns:c15="http://schemas.microsoft.com/office/drawing/2012/chart" uri="{CE6537A1-D6FC-4f65-9D91-7224C49458BB}"/>
                <c:ext xmlns:c16="http://schemas.microsoft.com/office/drawing/2014/chart" uri="{C3380CC4-5D6E-409C-BE32-E72D297353CC}">
                  <c16:uniqueId val="{0000000C-5B13-4328-AAD4-61973B3C7974}"/>
                </c:ext>
              </c:extLst>
            </c:dLbl>
            <c:spPr>
              <a:noFill/>
              <a:ln w="34925">
                <a:solidFill>
                  <a:srgbClr val="00B050"/>
                </a:solidFill>
              </a:ln>
              <a:effectLst/>
            </c:spPr>
            <c:txPr>
              <a:bodyPr rot="0" vert="horz"/>
              <a:lstStyle/>
              <a:p>
                <a:pPr>
                  <a:defRPr b="1"/>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'CaZ Dashboard'!$AB$3:$AB$8</c:f>
              <c:strCache>
                <c:ptCount val="6"/>
                <c:pt idx="0">
                  <c:v>Innovators (2.5%)</c:v>
                </c:pt>
                <c:pt idx="1">
                  <c:v>Early Adopters (13.5%)</c:v>
                </c:pt>
                <c:pt idx="2">
                  <c:v>Early Majority (34%)</c:v>
                </c:pt>
                <c:pt idx="3">
                  <c:v>Late Majority (34%)</c:v>
                </c:pt>
                <c:pt idx="4">
                  <c:v>Laggards (16%)</c:v>
                </c:pt>
                <c:pt idx="5">
                  <c:v>Total (100%)</c:v>
                </c:pt>
              </c:strCache>
            </c:strRef>
          </c:cat>
          <c:val>
            <c:numRef>
              <c:f>'CaZ Dashboard'!$AG$3:$AG$8</c:f>
              <c:numCache>
                <c:formatCode>0</c:formatCode>
                <c:ptCount val="6"/>
                <c:pt idx="0">
                  <c:v>88</c:v>
                </c:pt>
                <c:pt idx="1">
                  <c:v>88</c:v>
                </c:pt>
                <c:pt idx="2">
                  <c:v>88</c:v>
                </c:pt>
                <c:pt idx="3">
                  <c:v>88</c:v>
                </c:pt>
                <c:pt idx="4">
                  <c:v>88</c:v>
                </c:pt>
                <c:pt idx="5">
                  <c:v>88</c:v>
                </c:pt>
              </c:numCache>
            </c:numRef>
          </c:val>
          <c:smooth val="0"/>
          <c:extLst>
            <c:ext xmlns:c16="http://schemas.microsoft.com/office/drawing/2014/chart" uri="{C3380CC4-5D6E-409C-BE32-E72D297353CC}">
              <c16:uniqueId val="{0000000D-5B13-4328-AAD4-61973B3C7974}"/>
            </c:ext>
          </c:extLst>
        </c:ser>
        <c:dLbls>
          <c:showLegendKey val="0"/>
          <c:showVal val="1"/>
          <c:showCatName val="0"/>
          <c:showSerName val="0"/>
          <c:showPercent val="0"/>
          <c:showBubbleSize val="0"/>
        </c:dLbls>
        <c:marker val="1"/>
        <c:smooth val="0"/>
        <c:axId val="653229176"/>
        <c:axId val="653225896"/>
      </c:lineChart>
      <c:scatterChart>
        <c:scatterStyle val="lineMarker"/>
        <c:varyColors val="0"/>
        <c:ser>
          <c:idx val="1"/>
          <c:order val="1"/>
          <c:tx>
            <c:strRef>
              <c:f>'CaZ Dashboard'!$AE$2</c:f>
              <c:strCache>
                <c:ptCount val="1"/>
                <c:pt idx="0">
                  <c:v>Valley of Death</c:v>
                </c:pt>
              </c:strCache>
            </c:strRef>
          </c:tx>
          <c:spPr>
            <a:ln w="25400">
              <a:noFill/>
            </a:ln>
            <a:effectLst/>
          </c:spPr>
          <c:marker>
            <c:symbol val="triangle"/>
            <c:size val="10"/>
            <c:spPr>
              <a:solidFill>
                <a:srgbClr val="C00000"/>
              </a:solidFill>
              <a:ln>
                <a:solidFill>
                  <a:srgbClr val="C00000"/>
                </a:solidFill>
              </a:ln>
            </c:spPr>
          </c:marker>
          <c:dLbls>
            <c:dLbl>
              <c:idx val="0"/>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5B13-4328-AAD4-61973B3C7974}"/>
                </c:ext>
              </c:extLst>
            </c:dLbl>
            <c:dLbl>
              <c:idx val="1"/>
              <c:spPr>
                <a:solidFill>
                  <a:schemeClr val="bg1"/>
                </a:solidFill>
                <a:ln>
                  <a:solidFill>
                    <a:srgbClr val="C00000"/>
                  </a:solidFill>
                </a:ln>
                <a:effectLst/>
              </c:spPr>
              <c:txPr>
                <a:bodyPr rot="0" vert="horz"/>
                <a:lstStyle/>
                <a:p>
                  <a:pPr>
                    <a:defRPr/>
                  </a:pPr>
                  <a:endParaRPr lang="en-US"/>
                </a:p>
              </c:txPr>
              <c:dLblPos val="ctr"/>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B13-4328-AAD4-61973B3C7974}"/>
                </c:ext>
              </c:extLst>
            </c:dLbl>
            <c:dLbl>
              <c:idx val="2"/>
              <c:layout>
                <c:manualLayout>
                  <c:x val="-6.7406445081019353E-2"/>
                  <c:y val="-0.13608149160245847"/>
                </c:manualLayout>
              </c:layout>
              <c:spPr>
                <a:solidFill>
                  <a:schemeClr val="bg1"/>
                </a:solidFill>
                <a:ln>
                  <a:solidFill>
                    <a:srgbClr val="C00000"/>
                  </a:solidFill>
                </a:ln>
                <a:effectLst/>
              </c:spPr>
              <c:txPr>
                <a:bodyPr rot="0" vert="horz"/>
                <a:lstStyle/>
                <a:p>
                  <a:pPr>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0.10563956584951562"/>
                      <c:h val="0.10238738859870521"/>
                    </c:manualLayout>
                  </c15:layout>
                </c:ext>
                <c:ext xmlns:c16="http://schemas.microsoft.com/office/drawing/2014/chart" uri="{C3380CC4-5D6E-409C-BE32-E72D297353CC}">
                  <c16:uniqueId val="{00000010-5B13-4328-AAD4-61973B3C7974}"/>
                </c:ext>
              </c:extLst>
            </c:dLbl>
            <c:dLbl>
              <c:idx val="3"/>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1-5B13-4328-AAD4-61973B3C7974}"/>
                </c:ext>
              </c:extLst>
            </c:dLbl>
            <c:dLbl>
              <c:idx val="4"/>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2-5B13-4328-AAD4-61973B3C7974}"/>
                </c:ext>
              </c:extLst>
            </c:dLbl>
            <c:dLbl>
              <c:idx val="5"/>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3-5B13-4328-AAD4-61973B3C7974}"/>
                </c:ext>
              </c:extLst>
            </c:dLbl>
            <c:spPr>
              <a:noFill/>
              <a:ln>
                <a:noFill/>
              </a:ln>
              <a:effectLst/>
            </c:spPr>
            <c:txPr>
              <a:bodyPr rot="0" vert="horz"/>
              <a:lstStyle/>
              <a:p>
                <a:pPr>
                  <a:defRPr/>
                </a:pPr>
                <a:endParaRPr lang="en-US"/>
              </a:p>
            </c:txPr>
            <c:dLblPos val="ctr"/>
            <c:showLegendKey val="0"/>
            <c:showVal val="0"/>
            <c:showCatName val="0"/>
            <c:showSerName val="1"/>
            <c:showPercent val="0"/>
            <c:showBubbleSize val="0"/>
            <c:separator>; </c:separator>
            <c:showLeaderLines val="0"/>
            <c:extLst>
              <c:ext xmlns:c15="http://schemas.microsoft.com/office/drawing/2012/chart" uri="{CE6537A1-D6FC-4f65-9D91-7224C49458BB}">
                <c15:showLeaderLines val="0"/>
              </c:ext>
            </c:extLst>
          </c:dLbls>
          <c:xVal>
            <c:strRef>
              <c:f>'CaZ Dashboard'!$AB$3:$AB$8</c:f>
              <c:strCache>
                <c:ptCount val="6"/>
                <c:pt idx="0">
                  <c:v>Innovators (2.5%)</c:v>
                </c:pt>
                <c:pt idx="1">
                  <c:v>Early Adopters (13.5%)</c:v>
                </c:pt>
                <c:pt idx="2">
                  <c:v>Early Majority (34%)</c:v>
                </c:pt>
                <c:pt idx="3">
                  <c:v>Late Majority (34%)</c:v>
                </c:pt>
                <c:pt idx="4">
                  <c:v>Laggards (16%)</c:v>
                </c:pt>
                <c:pt idx="5">
                  <c:v>Total (100%)</c:v>
                </c:pt>
              </c:strCache>
            </c:strRef>
          </c:xVal>
          <c:yVal>
            <c:numRef>
              <c:f>'CaZ Dashboard'!$AE$3:$AE$8</c:f>
              <c:numCache>
                <c:formatCode>General</c:formatCode>
                <c:ptCount val="6"/>
                <c:pt idx="2" formatCode="0">
                  <c:v>297.60000000000002</c:v>
                </c:pt>
              </c:numCache>
            </c:numRef>
          </c:yVal>
          <c:smooth val="0"/>
          <c:extLst>
            <c:ext xmlns:c16="http://schemas.microsoft.com/office/drawing/2014/chart" uri="{C3380CC4-5D6E-409C-BE32-E72D297353CC}">
              <c16:uniqueId val="{00000014-5B13-4328-AAD4-61973B3C7974}"/>
            </c:ext>
          </c:extLst>
        </c:ser>
        <c:ser>
          <c:idx val="2"/>
          <c:order val="2"/>
          <c:tx>
            <c:strRef>
              <c:f>'CaZ Dashboard'!$AF$2</c:f>
              <c:strCache>
                <c:ptCount val="1"/>
                <c:pt idx="0">
                  <c:v>Tipping Point</c:v>
                </c:pt>
              </c:strCache>
            </c:strRef>
          </c:tx>
          <c:spPr>
            <a:ln w="25400">
              <a:noFill/>
            </a:ln>
            <a:effectLst/>
          </c:spPr>
          <c:marker>
            <c:symbol val="triangle"/>
            <c:size val="10"/>
            <c:spPr>
              <a:solidFill>
                <a:srgbClr val="365F91"/>
              </a:solidFill>
              <a:ln>
                <a:solidFill>
                  <a:srgbClr val="365F91"/>
                </a:solidFill>
              </a:ln>
            </c:spPr>
          </c:marker>
          <c:dLbls>
            <c:dLbl>
              <c:idx val="0"/>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5-5B13-4328-AAD4-61973B3C7974}"/>
                </c:ext>
              </c:extLst>
            </c:dLbl>
            <c:dLbl>
              <c:idx val="1"/>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6-5B13-4328-AAD4-61973B3C7974}"/>
                </c:ext>
              </c:extLst>
            </c:dLbl>
            <c:dLbl>
              <c:idx val="2"/>
              <c:spPr>
                <a:solidFill>
                  <a:schemeClr val="bg1"/>
                </a:solidFill>
                <a:ln>
                  <a:solidFill>
                    <a:srgbClr val="365F91"/>
                  </a:solidFill>
                </a:ln>
                <a:effectLst/>
              </c:spPr>
              <c:txPr>
                <a:bodyPr rot="0" vert="horz"/>
                <a:lstStyle/>
                <a:p>
                  <a:pPr>
                    <a:defRPr/>
                  </a:pPr>
                  <a:endParaRPr lang="en-US"/>
                </a:p>
              </c:txPr>
              <c:dLblPos val="ctr"/>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5B13-4328-AAD4-61973B3C7974}"/>
                </c:ext>
              </c:extLst>
            </c:dLbl>
            <c:dLbl>
              <c:idx val="3"/>
              <c:layout>
                <c:manualLayout>
                  <c:x val="-6.6024773640040876E-2"/>
                  <c:y val="-0.11039308613013069"/>
                </c:manualLayout>
              </c:layout>
              <c:spPr>
                <a:solidFill>
                  <a:schemeClr val="bg1"/>
                </a:solidFill>
                <a:ln>
                  <a:solidFill>
                    <a:srgbClr val="365F91"/>
                  </a:solidFill>
                </a:ln>
                <a:effectLst/>
              </c:spPr>
              <c:txPr>
                <a:bodyPr rot="0" vert="horz"/>
                <a:lstStyle/>
                <a:p>
                  <a:pPr>
                    <a:defRPr/>
                  </a:pPr>
                  <a:endParaRPr lang="en-US"/>
                </a:p>
              </c:txPr>
              <c:dLblPos val="r"/>
              <c:showLegendKey val="0"/>
              <c:showVal val="0"/>
              <c:showCatName val="0"/>
              <c:showSerName val="1"/>
              <c:showPercent val="0"/>
              <c:showBubbleSize val="0"/>
              <c:extLst>
                <c:ext xmlns:c15="http://schemas.microsoft.com/office/drawing/2012/chart" uri="{CE6537A1-D6FC-4f65-9D91-7224C49458BB}">
                  <c15:layout>
                    <c:manualLayout>
                      <c:w val="0.10563956584951562"/>
                      <c:h val="0.10238738859870521"/>
                    </c:manualLayout>
                  </c15:layout>
                </c:ext>
                <c:ext xmlns:c16="http://schemas.microsoft.com/office/drawing/2014/chart" uri="{C3380CC4-5D6E-409C-BE32-E72D297353CC}">
                  <c16:uniqueId val="{00000018-5B13-4328-AAD4-61973B3C7974}"/>
                </c:ext>
              </c:extLst>
            </c:dLbl>
            <c:dLbl>
              <c:idx val="4"/>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9-5B13-4328-AAD4-61973B3C7974}"/>
                </c:ext>
              </c:extLst>
            </c:dLbl>
            <c:dLbl>
              <c:idx val="5"/>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A-5B13-4328-AAD4-61973B3C7974}"/>
                </c:ext>
              </c:extLst>
            </c:dLbl>
            <c:spPr>
              <a:noFill/>
              <a:ln>
                <a:noFill/>
              </a:ln>
              <a:effectLst/>
            </c:spPr>
            <c:txPr>
              <a:bodyPr rot="0" vert="horz"/>
              <a:lstStyle/>
              <a:p>
                <a:pPr>
                  <a:defRPr/>
                </a:pPr>
                <a:endParaRPr lang="en-US"/>
              </a:p>
            </c:txPr>
            <c:dLblPos val="ctr"/>
            <c:showLegendKey val="0"/>
            <c:showVal val="0"/>
            <c:showCatName val="0"/>
            <c:showSerName val="1"/>
            <c:showPercent val="0"/>
            <c:showBubbleSize val="0"/>
            <c:separator>; </c:separator>
            <c:showLeaderLines val="0"/>
            <c:extLst>
              <c:ext xmlns:c15="http://schemas.microsoft.com/office/drawing/2012/chart" uri="{CE6537A1-D6FC-4f65-9D91-7224C49458BB}">
                <c15:showLeaderLines val="0"/>
              </c:ext>
            </c:extLst>
          </c:dLbls>
          <c:xVal>
            <c:strRef>
              <c:f>'CaZ Dashboard'!$AB$3:$AB$8</c:f>
              <c:strCache>
                <c:ptCount val="6"/>
                <c:pt idx="0">
                  <c:v>Innovators (2.5%)</c:v>
                </c:pt>
                <c:pt idx="1">
                  <c:v>Early Adopters (13.5%)</c:v>
                </c:pt>
                <c:pt idx="2">
                  <c:v>Early Majority (34%)</c:v>
                </c:pt>
                <c:pt idx="3">
                  <c:v>Late Majority (34%)</c:v>
                </c:pt>
                <c:pt idx="4">
                  <c:v>Laggards (16%)</c:v>
                </c:pt>
                <c:pt idx="5">
                  <c:v>Total (100%)</c:v>
                </c:pt>
              </c:strCache>
            </c:strRef>
          </c:xVal>
          <c:yVal>
            <c:numRef>
              <c:f>'CaZ Dashboard'!$AF$3:$AF$8</c:f>
              <c:numCache>
                <c:formatCode>General</c:formatCode>
                <c:ptCount val="6"/>
                <c:pt idx="3" formatCode="0">
                  <c:v>930</c:v>
                </c:pt>
              </c:numCache>
            </c:numRef>
          </c:yVal>
          <c:smooth val="0"/>
          <c:extLst>
            <c:ext xmlns:c16="http://schemas.microsoft.com/office/drawing/2014/chart" uri="{C3380CC4-5D6E-409C-BE32-E72D297353CC}">
              <c16:uniqueId val="{0000001B-5B13-4328-AAD4-61973B3C7974}"/>
            </c:ext>
          </c:extLst>
        </c:ser>
        <c:dLbls>
          <c:showLegendKey val="0"/>
          <c:showVal val="0"/>
          <c:showCatName val="0"/>
          <c:showSerName val="0"/>
          <c:showPercent val="0"/>
          <c:showBubbleSize val="0"/>
        </c:dLbls>
        <c:axId val="653229176"/>
        <c:axId val="653225896"/>
      </c:scatterChart>
      <c:catAx>
        <c:axId val="653229176"/>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653225896"/>
        <c:crosses val="autoZero"/>
        <c:auto val="1"/>
        <c:lblAlgn val="ctr"/>
        <c:lblOffset val="100"/>
        <c:noMultiLvlLbl val="0"/>
      </c:catAx>
      <c:valAx>
        <c:axId val="653225896"/>
        <c:scaling>
          <c:orientation val="minMax"/>
        </c:scaling>
        <c:delete val="0"/>
        <c:axPos val="l"/>
        <c:numFmt formatCode="0" sourceLinked="1"/>
        <c:majorTickMark val="none"/>
        <c:minorTickMark val="none"/>
        <c:tickLblPos val="nextTo"/>
        <c:spPr>
          <a:noFill/>
          <a:ln>
            <a:noFill/>
          </a:ln>
          <a:effectLst/>
        </c:spPr>
        <c:txPr>
          <a:bodyPr rot="-60000000" vert="horz"/>
          <a:lstStyle/>
          <a:p>
            <a:pPr>
              <a:defRPr/>
            </a:pPr>
            <a:endParaRPr lang="en-US"/>
          </a:p>
        </c:txPr>
        <c:crossAx val="653229176"/>
        <c:crosses val="autoZero"/>
        <c:crossBetween val="midCat"/>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rgbClr val="365F91"/>
      </a:solidFill>
      <a:round/>
    </a:ln>
    <a:effectLst/>
  </c:spPr>
  <c:txPr>
    <a:bodyPr/>
    <a:lstStyle/>
    <a:p>
      <a:pPr>
        <a:defRPr sz="1200"/>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0.85476</cdr:x>
      <cdr:y>0.47927</cdr:y>
    </cdr:from>
    <cdr:to>
      <cdr:x>0.9869</cdr:x>
      <cdr:y>0.84037</cdr:y>
    </cdr:to>
    <cdr:sp macro="" textlink="">
      <cdr:nvSpPr>
        <cdr:cNvPr id="2" name="TextBox 1">
          <a:extLst xmlns:a="http://schemas.openxmlformats.org/drawingml/2006/main">
            <a:ext uri="{FF2B5EF4-FFF2-40B4-BE49-F238E27FC236}">
              <a16:creationId xmlns:a16="http://schemas.microsoft.com/office/drawing/2014/main" id="{51715F8C-BBDB-4B9B-B35F-6B3EA2BCD2CB}"/>
            </a:ext>
          </a:extLst>
        </cdr:cNvPr>
        <cdr:cNvSpPr txBox="1"/>
      </cdr:nvSpPr>
      <cdr:spPr>
        <a:xfrm xmlns:a="http://schemas.openxmlformats.org/drawingml/2006/main">
          <a:off x="8638673" y="2052066"/>
          <a:ext cx="1335506" cy="154610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000" dirty="0">
              <a:latin typeface="Arial Narrow" panose="020B0606020202030204" pitchFamily="34" charset="0"/>
            </a:rPr>
            <a:t># of Physicians Live</a:t>
          </a:r>
        </a:p>
        <a:p xmlns:a="http://schemas.openxmlformats.org/drawingml/2006/main">
          <a:endParaRPr lang="en-US" sz="1000" dirty="0">
            <a:latin typeface="Arial Narrow" panose="020B0606020202030204" pitchFamily="34" charset="0"/>
          </a:endParaRPr>
        </a:p>
        <a:p xmlns:a="http://schemas.openxmlformats.org/drawingml/2006/main">
          <a:r>
            <a:rPr lang="en-US" sz="500" dirty="0">
              <a:latin typeface="Arial Narrow" panose="020B0606020202030204" pitchFamily="34" charset="0"/>
            </a:rPr>
            <a:t>  </a:t>
          </a:r>
        </a:p>
        <a:p xmlns:a="http://schemas.openxmlformats.org/drawingml/2006/main">
          <a:r>
            <a:rPr lang="en-US" sz="1000" dirty="0">
              <a:latin typeface="Arial Narrow" panose="020B0606020202030204" pitchFamily="34" charset="0"/>
            </a:rPr>
            <a:t># of Physicians in Progress</a:t>
          </a:r>
        </a:p>
        <a:p xmlns:a="http://schemas.openxmlformats.org/drawingml/2006/main">
          <a:endParaRPr lang="en-US" sz="1000" dirty="0">
            <a:latin typeface="Arial Narrow" panose="020B0606020202030204" pitchFamily="34" charset="0"/>
          </a:endParaRPr>
        </a:p>
        <a:p xmlns:a="http://schemas.openxmlformats.org/drawingml/2006/main">
          <a:r>
            <a:rPr lang="en-US" sz="1000" dirty="0">
              <a:latin typeface="Arial Narrow" panose="020B0606020202030204" pitchFamily="34" charset="0"/>
            </a:rPr>
            <a:t># of Physicians confirmed</a:t>
          </a:r>
        </a:p>
      </cdr:txBody>
    </cdr:sp>
  </cdr:relSizeAnchor>
</c:userShapes>
</file>

<file path=ppt/drawings/drawing2.xml><?xml version="1.0" encoding="utf-8"?>
<c:userShapes xmlns:c="http://schemas.openxmlformats.org/drawingml/2006/chart">
  <cdr:relSizeAnchor xmlns:cdr="http://schemas.openxmlformats.org/drawingml/2006/chartDrawing">
    <cdr:from>
      <cdr:x>0.59422</cdr:x>
      <cdr:y>0.44635</cdr:y>
    </cdr:from>
    <cdr:to>
      <cdr:x>0.62591</cdr:x>
      <cdr:y>0.53231</cdr:y>
    </cdr:to>
    <cdr:pic>
      <cdr:nvPicPr>
        <cdr:cNvPr id="2" name="Picture 1">
          <a:extLst xmlns:a="http://schemas.openxmlformats.org/drawingml/2006/main">
            <a:ext uri="{FF2B5EF4-FFF2-40B4-BE49-F238E27FC236}">
              <a16:creationId xmlns:a16="http://schemas.microsoft.com/office/drawing/2014/main" id="{39C9F2B9-B1AF-4DC8-9D95-B53B4CD1A07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5143500" y="2357437"/>
          <a:ext cx="274320" cy="454006"/>
        </a:xfrm>
        <a:prstGeom xmlns:a="http://schemas.openxmlformats.org/drawingml/2006/main" prst="rect">
          <a:avLst/>
        </a:prstGeom>
      </cdr:spPr>
    </cdr:pic>
  </cdr:relSizeAnchor>
  <cdr:relSizeAnchor xmlns:cdr="http://schemas.openxmlformats.org/drawingml/2006/chartDrawing">
    <cdr:from>
      <cdr:x>0.40715</cdr:x>
      <cdr:y>0.68981</cdr:y>
    </cdr:from>
    <cdr:to>
      <cdr:x>0.43884</cdr:x>
      <cdr:y>0.77737</cdr:y>
    </cdr:to>
    <cdr:pic>
      <cdr:nvPicPr>
        <cdr:cNvPr id="3" name="Picture 2">
          <a:extLst xmlns:a="http://schemas.openxmlformats.org/drawingml/2006/main">
            <a:ext uri="{FF2B5EF4-FFF2-40B4-BE49-F238E27FC236}">
              <a16:creationId xmlns:a16="http://schemas.microsoft.com/office/drawing/2014/main" id="{A3BE7690-CA9E-46B5-B26B-BFE00115995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3524250" y="3643312"/>
          <a:ext cx="274320" cy="46246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129BDB-8485-44D4-99F2-CDE8BD180A9A}" type="datetimeFigureOut">
              <a:rPr lang="en-CA" smtClean="0"/>
              <a:t>2020-08-27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E55EB8-99AC-4137-9487-535983CB9FBF}" type="slidenum">
              <a:rPr lang="en-CA" smtClean="0"/>
              <a:t>‹#›</a:t>
            </a:fld>
            <a:endParaRPr lang="en-CA"/>
          </a:p>
        </p:txBody>
      </p:sp>
    </p:spTree>
    <p:extLst>
      <p:ext uri="{BB962C8B-B14F-4D97-AF65-F5344CB8AC3E}">
        <p14:creationId xmlns:p14="http://schemas.microsoft.com/office/powerpoint/2010/main" val="2314339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051644-2A56-4C5F-A02B-9B66B23A306D}" type="slidenum">
              <a:rPr lang="en-US" smtClean="0"/>
              <a:t>1</a:t>
            </a:fld>
            <a:endParaRPr lang="en-US"/>
          </a:p>
        </p:txBody>
      </p:sp>
    </p:spTree>
    <p:extLst>
      <p:ext uri="{BB962C8B-B14F-4D97-AF65-F5344CB8AC3E}">
        <p14:creationId xmlns:p14="http://schemas.microsoft.com/office/powerpoint/2010/main" val="2544063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Calgary Zone - 12 PCN affiliated clinics live (as of Aug 14, 2020)</a:t>
            </a:r>
          </a:p>
          <a:p>
            <a:endParaRPr lang="en-CA" b="1" dirty="0"/>
          </a:p>
          <a:p>
            <a:r>
              <a:rPr lang="en-CA" b="1" dirty="0"/>
              <a:t>Deployment Phase</a:t>
            </a:r>
            <a:r>
              <a:rPr lang="en-CA" dirty="0"/>
              <a:t> </a:t>
            </a:r>
            <a:r>
              <a:rPr lang="en-CA" b="1" dirty="0"/>
              <a:t>CII/CPAR Status</a:t>
            </a:r>
            <a:r>
              <a:rPr lang="en-CA" dirty="0"/>
              <a:t> </a:t>
            </a:r>
          </a:p>
          <a:p>
            <a:r>
              <a:rPr lang="en-CA" b="1" dirty="0"/>
              <a:t>Confirmed</a:t>
            </a:r>
            <a:r>
              <a:rPr lang="en-CA" dirty="0"/>
              <a:t> </a:t>
            </a:r>
          </a:p>
          <a:p>
            <a:pPr marL="171450" indent="-171450">
              <a:buFontTx/>
              <a:buChar char="-"/>
            </a:pPr>
            <a:r>
              <a:rPr lang="en-CA" dirty="0"/>
              <a:t>CoP Received </a:t>
            </a:r>
          </a:p>
          <a:p>
            <a:pPr marL="171450" indent="-171450">
              <a:buFontTx/>
              <a:buChar char="-"/>
            </a:pPr>
            <a:r>
              <a:rPr lang="en-CA" dirty="0"/>
              <a:t>Risk Assessment in Progress </a:t>
            </a:r>
          </a:p>
          <a:p>
            <a:pPr marL="171450" indent="-171450">
              <a:buFontTx/>
              <a:buChar char="-"/>
            </a:pPr>
            <a:r>
              <a:rPr lang="en-CA" dirty="0"/>
              <a:t>Risk Assessment Complete </a:t>
            </a:r>
          </a:p>
          <a:p>
            <a:pPr marL="171450" indent="-171450">
              <a:buFontTx/>
              <a:buChar char="-"/>
            </a:pPr>
            <a:r>
              <a:rPr lang="en-CA" dirty="0"/>
              <a:t>Participation Package Sent </a:t>
            </a:r>
          </a:p>
          <a:p>
            <a:r>
              <a:rPr lang="en-CA" b="1" dirty="0"/>
              <a:t>In Progress</a:t>
            </a:r>
            <a:r>
              <a:rPr lang="en-CA" dirty="0"/>
              <a:t> </a:t>
            </a:r>
          </a:p>
          <a:p>
            <a:r>
              <a:rPr lang="en-CA" dirty="0"/>
              <a:t> - Facility Forms Requirements Met </a:t>
            </a:r>
          </a:p>
          <a:p>
            <a:r>
              <a:rPr lang="en-CA" dirty="0"/>
              <a:t>- Start Data Flow Ticket Sent </a:t>
            </a:r>
          </a:p>
          <a:p>
            <a:r>
              <a:rPr lang="en-CA" dirty="0"/>
              <a:t>- Production Enabled </a:t>
            </a:r>
          </a:p>
          <a:p>
            <a:r>
              <a:rPr lang="en-CA" b="1" dirty="0"/>
              <a:t>Clinic Live</a:t>
            </a:r>
            <a:r>
              <a:rPr lang="en-CA" dirty="0"/>
              <a:t> = Production Live</a:t>
            </a:r>
            <a:endParaRPr lang="en-US" dirty="0"/>
          </a:p>
        </p:txBody>
      </p:sp>
      <p:sp>
        <p:nvSpPr>
          <p:cNvPr id="4" name="Slide Number Placeholder 3"/>
          <p:cNvSpPr>
            <a:spLocks noGrp="1"/>
          </p:cNvSpPr>
          <p:nvPr>
            <p:ph type="sldNum" sz="quarter" idx="5"/>
          </p:nvPr>
        </p:nvSpPr>
        <p:spPr/>
        <p:txBody>
          <a:bodyPr/>
          <a:lstStyle/>
          <a:p>
            <a:fld id="{C8E55EB8-99AC-4137-9487-535983CB9FBF}" type="slidenum">
              <a:rPr lang="en-CA" smtClean="0"/>
              <a:t>11</a:t>
            </a:fld>
            <a:endParaRPr lang="en-CA"/>
          </a:p>
        </p:txBody>
      </p:sp>
    </p:spTree>
    <p:extLst>
      <p:ext uri="{BB962C8B-B14F-4D97-AF65-F5344CB8AC3E}">
        <p14:creationId xmlns:p14="http://schemas.microsoft.com/office/powerpoint/2010/main" val="1786481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Calgary Zone = 88 physicians live – as of Aug 14, 2020 </a:t>
            </a:r>
          </a:p>
          <a:p>
            <a:endParaRPr lang="en-CA" b="1" dirty="0"/>
          </a:p>
          <a:p>
            <a:r>
              <a:rPr lang="en-CA" b="1" dirty="0"/>
              <a:t>Deployment Phase</a:t>
            </a:r>
            <a:r>
              <a:rPr lang="en-CA" dirty="0"/>
              <a:t> </a:t>
            </a:r>
            <a:r>
              <a:rPr lang="en-CA" b="1" dirty="0"/>
              <a:t>CII/CPAR Status</a:t>
            </a:r>
            <a:r>
              <a:rPr lang="en-CA" dirty="0"/>
              <a:t> </a:t>
            </a:r>
          </a:p>
          <a:p>
            <a:r>
              <a:rPr lang="en-CA" b="1" dirty="0"/>
              <a:t>Confirmed</a:t>
            </a:r>
            <a:r>
              <a:rPr lang="en-CA" dirty="0"/>
              <a:t> </a:t>
            </a:r>
          </a:p>
          <a:p>
            <a:pPr marL="171450" indent="-171450">
              <a:buFontTx/>
              <a:buChar char="-"/>
            </a:pPr>
            <a:r>
              <a:rPr lang="en-CA" dirty="0"/>
              <a:t>CoP Received </a:t>
            </a:r>
          </a:p>
          <a:p>
            <a:pPr marL="171450" indent="-171450">
              <a:buFontTx/>
              <a:buChar char="-"/>
            </a:pPr>
            <a:r>
              <a:rPr lang="en-CA" dirty="0"/>
              <a:t>Risk Assessment in Progress </a:t>
            </a:r>
          </a:p>
          <a:p>
            <a:pPr marL="171450" indent="-171450">
              <a:buFontTx/>
              <a:buChar char="-"/>
            </a:pPr>
            <a:r>
              <a:rPr lang="en-CA" dirty="0"/>
              <a:t>Risk Assessment Complete </a:t>
            </a:r>
          </a:p>
          <a:p>
            <a:pPr marL="171450" indent="-171450">
              <a:buFontTx/>
              <a:buChar char="-"/>
            </a:pPr>
            <a:r>
              <a:rPr lang="en-CA" dirty="0"/>
              <a:t>Participation Package Sent </a:t>
            </a:r>
          </a:p>
          <a:p>
            <a:r>
              <a:rPr lang="en-CA" b="1" dirty="0"/>
              <a:t>In Progress</a:t>
            </a:r>
            <a:r>
              <a:rPr lang="en-CA" dirty="0"/>
              <a:t> </a:t>
            </a:r>
          </a:p>
          <a:p>
            <a:r>
              <a:rPr lang="en-CA" dirty="0"/>
              <a:t> - Facility Forms Requirements Met </a:t>
            </a:r>
          </a:p>
          <a:p>
            <a:r>
              <a:rPr lang="en-CA" dirty="0"/>
              <a:t>- Start Data Flow Ticket Sent </a:t>
            </a:r>
          </a:p>
          <a:p>
            <a:r>
              <a:rPr lang="en-CA" dirty="0"/>
              <a:t>- Production Enabled </a:t>
            </a:r>
          </a:p>
          <a:p>
            <a:r>
              <a:rPr lang="en-CA" b="1" dirty="0"/>
              <a:t>Clinic Live</a:t>
            </a:r>
            <a:r>
              <a:rPr lang="en-CA" dirty="0"/>
              <a:t> = Production Live</a:t>
            </a:r>
            <a:endParaRPr lang="en-US" dirty="0"/>
          </a:p>
        </p:txBody>
      </p:sp>
      <p:sp>
        <p:nvSpPr>
          <p:cNvPr id="4" name="Slide Number Placeholder 3"/>
          <p:cNvSpPr>
            <a:spLocks noGrp="1"/>
          </p:cNvSpPr>
          <p:nvPr>
            <p:ph type="sldNum" sz="quarter" idx="5"/>
          </p:nvPr>
        </p:nvSpPr>
        <p:spPr/>
        <p:txBody>
          <a:bodyPr/>
          <a:lstStyle/>
          <a:p>
            <a:fld id="{C8E55EB8-99AC-4137-9487-535983CB9FBF}" type="slidenum">
              <a:rPr lang="en-CA" smtClean="0"/>
              <a:t>12</a:t>
            </a:fld>
            <a:endParaRPr lang="en-CA"/>
          </a:p>
        </p:txBody>
      </p:sp>
    </p:spTree>
    <p:extLst>
      <p:ext uri="{BB962C8B-B14F-4D97-AF65-F5344CB8AC3E}">
        <p14:creationId xmlns:p14="http://schemas.microsoft.com/office/powerpoint/2010/main" val="606909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4" name="Slide Number Placeholder 3"/>
          <p:cNvSpPr>
            <a:spLocks noGrp="1"/>
          </p:cNvSpPr>
          <p:nvPr>
            <p:ph type="sldNum" sz="quarter" idx="5"/>
          </p:nvPr>
        </p:nvSpPr>
        <p:spPr/>
        <p:txBody>
          <a:bodyPr/>
          <a:lstStyle/>
          <a:p>
            <a:fld id="{C8E55EB8-99AC-4137-9487-535983CB9FBF}" type="slidenum">
              <a:rPr lang="en-CA" smtClean="0"/>
              <a:t>13</a:t>
            </a:fld>
            <a:endParaRPr lang="en-CA"/>
          </a:p>
        </p:txBody>
      </p:sp>
      <p:sp>
        <p:nvSpPr>
          <p:cNvPr id="5" name="Notes Placeholder 4">
            <a:extLst>
              <a:ext uri="{FF2B5EF4-FFF2-40B4-BE49-F238E27FC236}">
                <a16:creationId xmlns:a16="http://schemas.microsoft.com/office/drawing/2014/main" id="{5E403538-F6CC-44E4-93C4-4AE1CE7BC7C5}"/>
              </a:ext>
            </a:extLst>
          </p:cNvPr>
          <p:cNvSpPr txBox="1">
            <a:spLocks noGrp="1"/>
          </p:cNvSpPr>
          <p:nvPr>
            <p:ph type="body" idx="1"/>
          </p:nvPr>
        </p:nvSpPr>
        <p:spPr>
          <a:xfrm>
            <a:off x="685800" y="4400550"/>
            <a:ext cx="5486400" cy="3600450"/>
          </a:xfrm>
          <a:prstGeom prst="rect">
            <a:avLst/>
          </a:prstGeom>
          <a:noFill/>
        </p:spPr>
        <p:txBody>
          <a:bodyPr wrap="square" rtlCol="0">
            <a:spAutoFit/>
          </a:bodyPr>
          <a:lstStyle/>
          <a:p>
            <a:pPr defTabSz="685800">
              <a:defRPr/>
            </a:pPr>
            <a:r>
              <a:rPr lang="en-CA" sz="1050" b="1" dirty="0">
                <a:solidFill>
                  <a:srgbClr val="70AD47"/>
                </a:solidFill>
                <a:latin typeface="Calibri" panose="020F0502020204030204"/>
              </a:rPr>
              <a:t>Notes</a:t>
            </a:r>
          </a:p>
          <a:p>
            <a:pPr marL="84535" indent="-84535" defTabSz="685800">
              <a:buFont typeface="Arial" panose="020B0604020202020204" pitchFamily="34" charset="0"/>
              <a:buChar char="•"/>
              <a:defRPr/>
            </a:pPr>
            <a:r>
              <a:rPr lang="en-CA" sz="975" dirty="0">
                <a:solidFill>
                  <a:prstClr val="black">
                    <a:lumMod val="50000"/>
                    <a:lumOff val="50000"/>
                  </a:prstClr>
                </a:solidFill>
                <a:latin typeface="Calibri" panose="020F0502020204030204"/>
              </a:rPr>
              <a:t>The data in this graphic is cumulative and updated on a weekly basis.</a:t>
            </a:r>
          </a:p>
          <a:p>
            <a:pPr defTabSz="685800">
              <a:defRPr/>
            </a:pPr>
            <a:endParaRPr lang="en-CA" sz="975" dirty="0">
              <a:solidFill>
                <a:prstClr val="black">
                  <a:lumMod val="50000"/>
                  <a:lumOff val="50000"/>
                </a:prstClr>
              </a:solidFill>
              <a:latin typeface="Calibri" panose="020F0502020204030204"/>
            </a:endParaRPr>
          </a:p>
          <a:p>
            <a:pPr marL="84535" indent="-84535" defTabSz="685800">
              <a:buFont typeface="Arial" panose="020B0604020202020204" pitchFamily="34" charset="0"/>
              <a:buChar char="•"/>
              <a:defRPr/>
            </a:pPr>
            <a:r>
              <a:rPr lang="en-CA" sz="975" dirty="0">
                <a:solidFill>
                  <a:prstClr val="black">
                    <a:lumMod val="50000"/>
                    <a:lumOff val="50000"/>
                  </a:prstClr>
                </a:solidFill>
                <a:latin typeface="Calibri" panose="020F0502020204030204"/>
              </a:rPr>
              <a:t>The total number of PCN member family physicians and specialists was provided by the PCN Operations branch of Alberta Health - Calgary Zone has 1860 PCN Physician members as of Aug 14, 2020 </a:t>
            </a:r>
          </a:p>
          <a:p>
            <a:pPr marL="84535" indent="-84535" defTabSz="685800">
              <a:defRPr/>
            </a:pPr>
            <a:endParaRPr lang="en-CA" sz="975" dirty="0">
              <a:solidFill>
                <a:prstClr val="black">
                  <a:lumMod val="50000"/>
                  <a:lumOff val="50000"/>
                </a:prstClr>
              </a:solidFill>
              <a:latin typeface="Calibri" panose="020F0502020204030204"/>
            </a:endParaRPr>
          </a:p>
          <a:p>
            <a:pPr marL="84535" indent="-84535" defTabSz="685800">
              <a:buFont typeface="Arial" panose="020B0604020202020204" pitchFamily="34" charset="0"/>
              <a:buChar char="•"/>
              <a:defRPr/>
            </a:pPr>
            <a:r>
              <a:rPr lang="en-CA" sz="975" dirty="0">
                <a:solidFill>
                  <a:prstClr val="black">
                    <a:lumMod val="50000"/>
                    <a:lumOff val="50000"/>
                  </a:prstClr>
                </a:solidFill>
                <a:latin typeface="Calibri" panose="020F0502020204030204"/>
              </a:rPr>
              <a:t>Internal Goals were set to assist with engagement planning and resourcing.</a:t>
            </a:r>
          </a:p>
          <a:p>
            <a:pPr marL="84535" indent="-84535" defTabSz="685800">
              <a:buFont typeface="Arial" panose="020B0604020202020204" pitchFamily="34" charset="0"/>
              <a:buChar char="•"/>
              <a:defRPr/>
            </a:pPr>
            <a:endParaRPr lang="en-CA" sz="975" dirty="0">
              <a:solidFill>
                <a:prstClr val="black">
                  <a:lumMod val="50000"/>
                  <a:lumOff val="50000"/>
                </a:prstClr>
              </a:solidFill>
              <a:latin typeface="Calibri" panose="020F0502020204030204"/>
            </a:endParaRPr>
          </a:p>
          <a:p>
            <a:pPr marL="84535" indent="-84535" defTabSz="685800">
              <a:buFont typeface="Arial" panose="020B0604020202020204" pitchFamily="34" charset="0"/>
              <a:buChar char="•"/>
              <a:defRPr/>
            </a:pPr>
            <a:r>
              <a:rPr lang="en-CA" sz="975" dirty="0">
                <a:solidFill>
                  <a:prstClr val="black">
                    <a:lumMod val="50000"/>
                    <a:lumOff val="50000"/>
                  </a:prstClr>
                </a:solidFill>
                <a:latin typeface="Calibri" panose="020F0502020204030204"/>
              </a:rPr>
              <a:t>The AH Goal is currently under review and will be updated.  It is anticipated it will be at 80% however the time-line is still being discussed.</a:t>
            </a:r>
          </a:p>
          <a:p>
            <a:pPr marL="84535" indent="-84535" defTabSz="685800">
              <a:buFont typeface="Arial" panose="020B0604020202020204" pitchFamily="34" charset="0"/>
              <a:buChar char="•"/>
              <a:defRPr/>
            </a:pPr>
            <a:endParaRPr lang="en-CA" sz="975" dirty="0">
              <a:solidFill>
                <a:prstClr val="black">
                  <a:lumMod val="50000"/>
                  <a:lumOff val="50000"/>
                </a:prstClr>
              </a:solidFill>
              <a:latin typeface="Calibri" panose="020F0502020204030204"/>
            </a:endParaRPr>
          </a:p>
          <a:p>
            <a:pPr marL="84535" indent="-84535" defTabSz="685800">
              <a:buFont typeface="Arial" panose="020B0604020202020204" pitchFamily="34" charset="0"/>
              <a:buChar char="•"/>
              <a:defRPr/>
            </a:pPr>
            <a:r>
              <a:rPr lang="en-CA" sz="975" dirty="0">
                <a:solidFill>
                  <a:prstClr val="black">
                    <a:lumMod val="50000"/>
                    <a:lumOff val="50000"/>
                  </a:prstClr>
                </a:solidFill>
                <a:latin typeface="Calibri" panose="020F0502020204030204"/>
              </a:rPr>
              <a:t>The Confirmed, In Progress, Live, and Current Live markers represent the number of PCN-affiliated family physicians and specialists in each stage as defined in the eHealth Deployment Status Report.</a:t>
            </a:r>
          </a:p>
        </p:txBody>
      </p:sp>
    </p:spTree>
    <p:extLst>
      <p:ext uri="{BB962C8B-B14F-4D97-AF65-F5344CB8AC3E}">
        <p14:creationId xmlns:p14="http://schemas.microsoft.com/office/powerpoint/2010/main" val="1418119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4" name="Slide Number Placeholder 3"/>
          <p:cNvSpPr>
            <a:spLocks noGrp="1"/>
          </p:cNvSpPr>
          <p:nvPr>
            <p:ph type="sldNum" sz="quarter" idx="5"/>
          </p:nvPr>
        </p:nvSpPr>
        <p:spPr/>
        <p:txBody>
          <a:bodyPr/>
          <a:lstStyle/>
          <a:p>
            <a:fld id="{C8E55EB8-99AC-4137-9487-535983CB9FBF}" type="slidenum">
              <a:rPr lang="en-CA" smtClean="0"/>
              <a:t>14</a:t>
            </a:fld>
            <a:endParaRPr lang="en-CA"/>
          </a:p>
        </p:txBody>
      </p:sp>
      <p:sp>
        <p:nvSpPr>
          <p:cNvPr id="5" name="Notes Placeholder 4">
            <a:extLst>
              <a:ext uri="{FF2B5EF4-FFF2-40B4-BE49-F238E27FC236}">
                <a16:creationId xmlns:a16="http://schemas.microsoft.com/office/drawing/2014/main" id="{079681B1-52BA-406E-ADDC-4C4D903398DC}"/>
              </a:ext>
            </a:extLst>
          </p:cNvPr>
          <p:cNvSpPr txBox="1">
            <a:spLocks noGrp="1"/>
          </p:cNvSpPr>
          <p:nvPr>
            <p:ph type="body" idx="1"/>
          </p:nvPr>
        </p:nvSpPr>
        <p:spPr>
          <a:xfrm>
            <a:off x="685800" y="4400550"/>
            <a:ext cx="5486400" cy="3600450"/>
          </a:xfrm>
          <a:prstGeom prst="rect">
            <a:avLst/>
          </a:prstGeom>
          <a:noFill/>
        </p:spPr>
        <p:txBody>
          <a:bodyPr wrap="square" rtlCol="0">
            <a:spAutoFit/>
          </a:bodyPr>
          <a:lstStyle/>
          <a:p>
            <a:pPr defTabSz="685800">
              <a:defRPr/>
            </a:pPr>
            <a:r>
              <a:rPr lang="en-CA" sz="1050" b="1" dirty="0">
                <a:solidFill>
                  <a:srgbClr val="70AD47"/>
                </a:solidFill>
                <a:latin typeface="Calibri" panose="020F0502020204030204"/>
              </a:rPr>
              <a:t>Notes</a:t>
            </a:r>
          </a:p>
          <a:p>
            <a:pPr algn="l" rtl="0">
              <a:defRPr sz="1000" b="0" i="0" u="none" strike="noStrike" kern="1200" baseline="0">
                <a:solidFill>
                  <a:prstClr val="black"/>
                </a:solidFill>
                <a:latin typeface="+mn-lt"/>
                <a:ea typeface="+mn-ea"/>
                <a:cs typeface="+mn-cs"/>
              </a:defRPr>
            </a:pPr>
            <a:r>
              <a:rPr lang="en-CA" sz="1050" b="0" dirty="0"/>
              <a:t>Calgary Zone Physician Numbers applied to Roger's Diffusion of Innovation Curve (Flattened)</a:t>
            </a:r>
          </a:p>
          <a:p>
            <a:pPr defTabSz="685800">
              <a:defRPr/>
            </a:pPr>
            <a:endParaRPr lang="en-CA" sz="1050" b="1" dirty="0">
              <a:solidFill>
                <a:srgbClr val="70AD47"/>
              </a:solidFill>
              <a:latin typeface="Calibri" panose="020F0502020204030204"/>
            </a:endParaRPr>
          </a:p>
          <a:p>
            <a:pPr marL="84535" indent="-84535" defTabSz="685800">
              <a:buFont typeface="Arial" panose="020B0604020202020204" pitchFamily="34" charset="0"/>
              <a:buChar char="•"/>
              <a:defRPr/>
            </a:pPr>
            <a:r>
              <a:rPr lang="en-CA" sz="975" dirty="0">
                <a:solidFill>
                  <a:prstClr val="black">
                    <a:lumMod val="50000"/>
                    <a:lumOff val="50000"/>
                  </a:prstClr>
                </a:solidFill>
                <a:latin typeface="Calibri" panose="020F0502020204030204"/>
              </a:rPr>
              <a:t>The total number of PCN- member  family physicians and specialists (1860) was provided by the PCN Operations branch of Alberta Health – data as of Aug 14, 2020</a:t>
            </a:r>
          </a:p>
          <a:p>
            <a:pPr marL="84535" indent="-84535" defTabSz="685800">
              <a:buFont typeface="Arial" panose="020B0604020202020204" pitchFamily="34" charset="0"/>
              <a:buChar char="•"/>
              <a:defRPr/>
            </a:pPr>
            <a:endParaRPr lang="en-CA" sz="975" dirty="0">
              <a:solidFill>
                <a:prstClr val="black">
                  <a:lumMod val="50000"/>
                  <a:lumOff val="50000"/>
                </a:prstClr>
              </a:solidFill>
              <a:latin typeface="Calibri" panose="020F0502020204030204"/>
            </a:endParaRPr>
          </a:p>
          <a:p>
            <a:pPr marL="84535" indent="-84535" defTabSz="685800">
              <a:buFont typeface="Arial" panose="020B0604020202020204" pitchFamily="34" charset="0"/>
              <a:buChar char="•"/>
              <a:defRPr/>
            </a:pPr>
            <a:r>
              <a:rPr lang="en-CA" sz="975" dirty="0">
                <a:solidFill>
                  <a:prstClr val="black">
                    <a:lumMod val="50000"/>
                    <a:lumOff val="50000"/>
                  </a:prstClr>
                </a:solidFill>
                <a:latin typeface="Calibri" panose="020F0502020204030204"/>
              </a:rPr>
              <a:t>Current Live marker represents the number of family physicians and specialists that are PCN members - live on CII/CPAR as defined in the eHealth Deployment Status Report.</a:t>
            </a:r>
          </a:p>
          <a:p>
            <a:pPr marL="84535" indent="-84535" defTabSz="685800">
              <a:buFont typeface="Arial" panose="020B0604020202020204" pitchFamily="34" charset="0"/>
              <a:buChar char="•"/>
              <a:defRPr/>
            </a:pPr>
            <a:endParaRPr lang="en-CA" sz="975" dirty="0">
              <a:solidFill>
                <a:prstClr val="black">
                  <a:lumMod val="50000"/>
                  <a:lumOff val="50000"/>
                </a:prstClr>
              </a:solidFill>
              <a:latin typeface="Calibri" panose="020F0502020204030204"/>
            </a:endParaRPr>
          </a:p>
          <a:p>
            <a:pPr marL="84535" indent="-84535" defTabSz="685800">
              <a:buFont typeface="Arial" panose="020B0604020202020204" pitchFamily="34" charset="0"/>
              <a:buChar char="•"/>
              <a:defRPr/>
            </a:pPr>
            <a:r>
              <a:rPr lang="en-CA" sz="975" dirty="0">
                <a:solidFill>
                  <a:prstClr val="black">
                    <a:lumMod val="50000"/>
                    <a:lumOff val="50000"/>
                  </a:prstClr>
                </a:solidFill>
                <a:latin typeface="Calibri" panose="020F0502020204030204"/>
              </a:rPr>
              <a:t>The Valley of Death represents the difficult transition between early adopters and the early majority. </a:t>
            </a:r>
          </a:p>
          <a:p>
            <a:pPr marL="84535" indent="-84535" defTabSz="685800">
              <a:buFont typeface="Arial" panose="020B0604020202020204" pitchFamily="34" charset="0"/>
              <a:buChar char="•"/>
              <a:defRPr/>
            </a:pPr>
            <a:endParaRPr lang="en-CA" sz="975" dirty="0">
              <a:solidFill>
                <a:prstClr val="black">
                  <a:lumMod val="50000"/>
                  <a:lumOff val="50000"/>
                </a:prstClr>
              </a:solidFill>
              <a:latin typeface="Calibri" panose="020F0502020204030204"/>
            </a:endParaRPr>
          </a:p>
          <a:p>
            <a:pPr marL="84535" indent="-84535" defTabSz="685800">
              <a:buFont typeface="Arial" panose="020B0604020202020204" pitchFamily="34" charset="0"/>
              <a:buChar char="•"/>
              <a:defRPr/>
            </a:pPr>
            <a:r>
              <a:rPr lang="en-CA" sz="975" dirty="0">
                <a:solidFill>
                  <a:prstClr val="black">
                    <a:lumMod val="50000"/>
                    <a:lumOff val="50000"/>
                  </a:prstClr>
                </a:solidFill>
                <a:latin typeface="Calibri" panose="020F0502020204030204"/>
              </a:rPr>
              <a:t>The tipping point occurs between the early majority and the late majority and is the point where adoption rates should increase rapidly.</a:t>
            </a:r>
          </a:p>
          <a:p>
            <a:pPr marL="84535" indent="-84535" defTabSz="685800">
              <a:buFont typeface="Arial" panose="020B0604020202020204" pitchFamily="34" charset="0"/>
              <a:buChar char="•"/>
              <a:defRPr/>
            </a:pPr>
            <a:endParaRPr lang="en-CA" sz="975" dirty="0">
              <a:solidFill>
                <a:prstClr val="black">
                  <a:lumMod val="50000"/>
                  <a:lumOff val="50000"/>
                </a:prstClr>
              </a:solidFill>
              <a:latin typeface="Calibri" panose="020F0502020204030204"/>
            </a:endParaRPr>
          </a:p>
          <a:p>
            <a:pPr marL="214313" indent="-214313" defTabSz="685800">
              <a:buFont typeface="Arial" panose="020B0604020202020204" pitchFamily="34" charset="0"/>
              <a:buChar char="•"/>
              <a:defRPr/>
            </a:pPr>
            <a:endParaRPr lang="en-CA" sz="975" dirty="0">
              <a:solidFill>
                <a:prstClr val="black">
                  <a:lumMod val="50000"/>
                  <a:lumOff val="50000"/>
                </a:prstClr>
              </a:solidFill>
              <a:latin typeface="Calibri" panose="020F0502020204030204"/>
            </a:endParaRPr>
          </a:p>
        </p:txBody>
      </p:sp>
    </p:spTree>
    <p:extLst>
      <p:ext uri="{BB962C8B-B14F-4D97-AF65-F5344CB8AC3E}">
        <p14:creationId xmlns:p14="http://schemas.microsoft.com/office/powerpoint/2010/main" val="828340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Panel and CPAR related indicators were released in the new Grant Agreement and Schedule B.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new indicator is called “Patient’s Medical Home Readiness” however, PMH readiness is far broader than a single indicator.  These appear to be panel, CII/CPAR readiness and adoption indicators.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 believe there is strong alignment with 7 of 9 indicators with current monthly CII/CPAR report. We have heard some PCNs express concerns over the accuracy of these reports – especially a couple in Calgary  – Schedule B will hopefully give us the opportunity to clarify data definitions and get at best source of truth of information.  Please know your ED’s are actively working towards ensuring there is accurate data.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Please note the disclaimer on the bottom – this is ACTT’s current best guess and early understanding.  The toolkit, including definitions will be created jointly with AMA/ACTT, AHS and AH.</a:t>
            </a:r>
          </a:p>
          <a:p>
            <a:endParaRPr lang="en-US" dirty="0"/>
          </a:p>
        </p:txBody>
      </p:sp>
      <p:sp>
        <p:nvSpPr>
          <p:cNvPr id="4" name="Slide Number Placeholder 3"/>
          <p:cNvSpPr>
            <a:spLocks noGrp="1"/>
          </p:cNvSpPr>
          <p:nvPr>
            <p:ph type="sldNum" sz="quarter" idx="5"/>
          </p:nvPr>
        </p:nvSpPr>
        <p:spPr/>
        <p:txBody>
          <a:bodyPr/>
          <a:lstStyle/>
          <a:p>
            <a:fld id="{6E895A49-70DC-4FE1-B85C-DEBBAAB286F1}" type="slidenum">
              <a:rPr lang="en-US" smtClean="0"/>
              <a:t>15</a:t>
            </a:fld>
            <a:endParaRPr lang="en-US" dirty="0"/>
          </a:p>
        </p:txBody>
      </p:sp>
    </p:spTree>
    <p:extLst>
      <p:ext uri="{BB962C8B-B14F-4D97-AF65-F5344CB8AC3E}">
        <p14:creationId xmlns:p14="http://schemas.microsoft.com/office/powerpoint/2010/main" val="1674915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should celebrate the 5% of physician in Calgary on CII.CPAR but also now need to focus on the ramp up to 80%.</a:t>
            </a:r>
          </a:p>
          <a:p>
            <a:r>
              <a:rPr lang="en-US" dirty="0"/>
              <a:t>The data we have shown you only tells the story of physicians in progress with implementation or live with CII.CPAR.  Several Calgary PCNs have had significant recent focus on new engagement strategies for improving uptake. </a:t>
            </a:r>
          </a:p>
        </p:txBody>
      </p:sp>
      <p:sp>
        <p:nvSpPr>
          <p:cNvPr id="4" name="Slide Number Placeholder 3"/>
          <p:cNvSpPr>
            <a:spLocks noGrp="1"/>
          </p:cNvSpPr>
          <p:nvPr>
            <p:ph type="sldNum" sz="quarter" idx="5"/>
          </p:nvPr>
        </p:nvSpPr>
        <p:spPr/>
        <p:txBody>
          <a:bodyPr/>
          <a:lstStyle/>
          <a:p>
            <a:fld id="{C8E55EB8-99AC-4137-9487-535983CB9FBF}" type="slidenum">
              <a:rPr lang="en-CA" smtClean="0"/>
              <a:t>16</a:t>
            </a:fld>
            <a:endParaRPr lang="en-CA"/>
          </a:p>
        </p:txBody>
      </p:sp>
    </p:spTree>
    <p:extLst>
      <p:ext uri="{BB962C8B-B14F-4D97-AF65-F5344CB8AC3E}">
        <p14:creationId xmlns:p14="http://schemas.microsoft.com/office/powerpoint/2010/main" val="3873752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There are many different change management models and articles on how to support a successful change.</a:t>
            </a:r>
          </a:p>
          <a:p>
            <a:endParaRPr lang="en-US" dirty="0">
              <a:cs typeface="Calibri"/>
            </a:endParaRPr>
          </a:p>
          <a:p>
            <a:r>
              <a:rPr lang="en-US" dirty="0">
                <a:cs typeface="Calibri"/>
              </a:rPr>
              <a:t>I am hoping we can have a discussion regarding:</a:t>
            </a:r>
          </a:p>
          <a:p>
            <a:r>
              <a:rPr lang="en-US" dirty="0">
                <a:cs typeface="Calibri"/>
              </a:rPr>
              <a:t>What do you think, at a Board or Sponsor level,  are the most important factors for ensuring success – or As a Board how might you increase the adoption of CII/CPAR?</a:t>
            </a:r>
          </a:p>
          <a:p>
            <a:endParaRPr lang="en-US" dirty="0">
              <a:cs typeface="Calibri"/>
            </a:endParaRPr>
          </a:p>
          <a:p>
            <a:r>
              <a:rPr lang="en-US" dirty="0">
                <a:cs typeface="Calibri"/>
              </a:rPr>
              <a:t>Here is list of some top sponsor level activities you might consider.  Also on the page is Dr. John Kotter’s “8 Step process for Leading Change” – that might help generate some ideas.</a:t>
            </a:r>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C8E55EB8-99AC-4137-9487-535983CB9FBF}" type="slidenum">
              <a:rPr lang="en-CA" smtClean="0"/>
              <a:t>17</a:t>
            </a:fld>
            <a:endParaRPr lang="en-CA"/>
          </a:p>
        </p:txBody>
      </p:sp>
    </p:spTree>
    <p:extLst>
      <p:ext uri="{BB962C8B-B14F-4D97-AF65-F5344CB8AC3E}">
        <p14:creationId xmlns:p14="http://schemas.microsoft.com/office/powerpoint/2010/main" val="280909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E55EB8-99AC-4137-9487-535983CB9FBF}" type="slidenum">
              <a:rPr lang="en-CA" smtClean="0"/>
              <a:t>18</a:t>
            </a:fld>
            <a:endParaRPr lang="en-CA"/>
          </a:p>
        </p:txBody>
      </p:sp>
    </p:spTree>
    <p:extLst>
      <p:ext uri="{BB962C8B-B14F-4D97-AF65-F5344CB8AC3E}">
        <p14:creationId xmlns:p14="http://schemas.microsoft.com/office/powerpoint/2010/main" val="740449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8725" y="890588"/>
            <a:ext cx="4273550" cy="2405062"/>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EA54082-0EDA-40C0-B23E-AB88047B2438}" type="slidenum">
              <a:rPr lang="en-IN" smtClean="0"/>
              <a:t>2</a:t>
            </a:fld>
            <a:endParaRPr lang="en-IN"/>
          </a:p>
        </p:txBody>
      </p:sp>
    </p:spTree>
    <p:extLst>
      <p:ext uri="{BB962C8B-B14F-4D97-AF65-F5344CB8AC3E}">
        <p14:creationId xmlns:p14="http://schemas.microsoft.com/office/powerpoint/2010/main" val="2310800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pPr marL="0" indent="0">
              <a:buFont typeface="Arial" panose="020B0604020202020204" pitchFamily="34" charset="0"/>
              <a:buNone/>
            </a:pPr>
            <a:r>
              <a:rPr lang="en-US" sz="1400" i="1" dirty="0"/>
              <a:t>“I have a young adult woman in my practice for whom I received </a:t>
            </a:r>
            <a:r>
              <a:rPr lang="en-US" sz="1400" b="1" i="1" dirty="0"/>
              <a:t>three notification of ER visits within one week for IV hydration needed for cannabis hyperemesis syndrome</a:t>
            </a:r>
            <a:r>
              <a:rPr lang="en-US" sz="1400" i="1" dirty="0"/>
              <a:t>. Because of these notifications, I was able to connect with her to start working on the underlying anxiety from COVID 19 which had caused her to start smoking marijuana again. After a couple of virtual visits, she is now doing much better and has been connected to resources to help with her anxiety, hopefully preventing any further ER visits. She had not intended to contact me, but was very grateful that I had reached out.”</a:t>
            </a:r>
          </a:p>
          <a:p>
            <a:pPr marL="0" indent="0">
              <a:buFont typeface="Arial" panose="020B0604020202020204" pitchFamily="34" charset="0"/>
              <a:buNone/>
            </a:pPr>
            <a:r>
              <a:rPr lang="en-US" sz="1400" b="1" dirty="0"/>
              <a:t>- Dr. Heidi Fell, Symons Valley </a:t>
            </a:r>
            <a:r>
              <a:rPr lang="en-US" sz="1400" b="1" dirty="0" err="1"/>
              <a:t>Firstcare</a:t>
            </a:r>
            <a:r>
              <a:rPr lang="en-US" sz="1400" b="1" dirty="0"/>
              <a:t>, Calgary (CFPCN</a:t>
            </a:r>
            <a:r>
              <a:rPr lang="en-US" sz="1400" dirty="0"/>
              <a:t>)</a:t>
            </a:r>
          </a:p>
          <a:p>
            <a:endParaRPr lang="en-US" sz="1400"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50CD75E-9D1F-4BF9-B911-FDF7642DDDE0}" type="slidenum">
              <a:rPr lang="en-US" smtClean="0"/>
              <a:t>3</a:t>
            </a:fld>
            <a:endParaRPr lang="en-US"/>
          </a:p>
        </p:txBody>
      </p:sp>
    </p:spTree>
    <p:extLst>
      <p:ext uri="{BB962C8B-B14F-4D97-AF65-F5344CB8AC3E}">
        <p14:creationId xmlns:p14="http://schemas.microsoft.com/office/powerpoint/2010/main" val="923656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indent="0">
              <a:lnSpc>
                <a:spcPct val="100000"/>
              </a:lnSpc>
              <a:spcBef>
                <a:spcPts val="600"/>
              </a:spcBef>
              <a:buNone/>
            </a:pPr>
            <a:r>
              <a:rPr lang="en-US" b="1" dirty="0"/>
              <a:t>Dr. Barney Truong M.D., CCFP</a:t>
            </a:r>
          </a:p>
          <a:p>
            <a:pPr indent="0">
              <a:lnSpc>
                <a:spcPct val="100000"/>
              </a:lnSpc>
              <a:spcBef>
                <a:spcPts val="600"/>
              </a:spcBef>
              <a:buNone/>
            </a:pPr>
            <a:r>
              <a:rPr lang="en-US" dirty="0"/>
              <a:t>MPCN </a:t>
            </a:r>
            <a:r>
              <a:rPr lang="en-US" sz="1400" b="1" dirty="0"/>
              <a:t>CII/CPAR Physician Project Lead</a:t>
            </a:r>
          </a:p>
          <a:p>
            <a:pPr indent="0">
              <a:lnSpc>
                <a:spcPct val="100000"/>
              </a:lnSpc>
              <a:spcBef>
                <a:spcPts val="600"/>
              </a:spcBef>
              <a:buNone/>
            </a:pPr>
            <a:r>
              <a:rPr lang="en-US" dirty="0"/>
              <a:t>MPL Board Member</a:t>
            </a:r>
          </a:p>
          <a:p>
            <a:pPr indent="0">
              <a:lnSpc>
                <a:spcPct val="100000"/>
              </a:lnSpc>
              <a:spcBef>
                <a:spcPts val="600"/>
              </a:spcBef>
              <a:buNone/>
            </a:pPr>
            <a:endParaRPr lang="en-US" dirty="0"/>
          </a:p>
          <a:p>
            <a:r>
              <a:rPr lang="en-US" dirty="0"/>
              <a:t>Large non-English speaking population – so especially important to have clear information available in Netcare</a:t>
            </a:r>
          </a:p>
          <a:p>
            <a:r>
              <a:rPr lang="en-US" dirty="0"/>
              <a:t>Dr Truong is looking forward to contributing to “Patient Summaries” as a future feature of CII/CPAR</a:t>
            </a:r>
          </a:p>
          <a:p>
            <a:endParaRPr lang="en-US" dirty="0"/>
          </a:p>
          <a:p>
            <a:pPr indent="0">
              <a:lnSpc>
                <a:spcPct val="100000"/>
              </a:lnSpc>
              <a:spcBef>
                <a:spcPts val="600"/>
              </a:spcBef>
              <a:buNone/>
            </a:pPr>
            <a:endParaRPr lang="en-US" dirty="0"/>
          </a:p>
          <a:p>
            <a:endParaRPr lang="en-US" dirty="0"/>
          </a:p>
        </p:txBody>
      </p:sp>
      <p:sp>
        <p:nvSpPr>
          <p:cNvPr id="4" name="Slide Number Placeholder 3"/>
          <p:cNvSpPr>
            <a:spLocks noGrp="1"/>
          </p:cNvSpPr>
          <p:nvPr>
            <p:ph type="sldNum" sz="quarter" idx="5"/>
          </p:nvPr>
        </p:nvSpPr>
        <p:spPr/>
        <p:txBody>
          <a:bodyPr/>
          <a:lstStyle/>
          <a:p>
            <a:fld id="{C8E55EB8-99AC-4137-9487-535983CB9FBF}" type="slidenum">
              <a:rPr lang="en-CA" smtClean="0"/>
              <a:t>4</a:t>
            </a:fld>
            <a:endParaRPr lang="en-CA"/>
          </a:p>
        </p:txBody>
      </p:sp>
    </p:spTree>
    <p:extLst>
      <p:ext uri="{BB962C8B-B14F-4D97-AF65-F5344CB8AC3E}">
        <p14:creationId xmlns:p14="http://schemas.microsoft.com/office/powerpoint/2010/main" val="1115347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indent="0">
              <a:lnSpc>
                <a:spcPct val="100000"/>
              </a:lnSpc>
              <a:spcBef>
                <a:spcPts val="600"/>
              </a:spcBef>
              <a:buNone/>
            </a:pPr>
            <a:r>
              <a:rPr lang="en-US" dirty="0"/>
              <a:t>Lisa works at Richmond Square Medical and lead the 20 primary care physicians with support of Clinic Manager and PCN staff to get them all on CII.CPAR.</a:t>
            </a:r>
          </a:p>
          <a:p>
            <a:endParaRPr lang="en-US" dirty="0"/>
          </a:p>
        </p:txBody>
      </p:sp>
      <p:sp>
        <p:nvSpPr>
          <p:cNvPr id="4" name="Slide Number Placeholder 3"/>
          <p:cNvSpPr>
            <a:spLocks noGrp="1"/>
          </p:cNvSpPr>
          <p:nvPr>
            <p:ph type="sldNum" sz="quarter" idx="5"/>
          </p:nvPr>
        </p:nvSpPr>
        <p:spPr/>
        <p:txBody>
          <a:bodyPr/>
          <a:lstStyle/>
          <a:p>
            <a:fld id="{C8E55EB8-99AC-4137-9487-535983CB9FBF}" type="slidenum">
              <a:rPr lang="en-CA" smtClean="0"/>
              <a:t>5</a:t>
            </a:fld>
            <a:endParaRPr lang="en-CA"/>
          </a:p>
        </p:txBody>
      </p:sp>
    </p:spTree>
    <p:extLst>
      <p:ext uri="{BB962C8B-B14F-4D97-AF65-F5344CB8AC3E}">
        <p14:creationId xmlns:p14="http://schemas.microsoft.com/office/powerpoint/2010/main" val="2495653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indent="0">
              <a:lnSpc>
                <a:spcPct val="100000"/>
              </a:lnSpc>
              <a:spcBef>
                <a:spcPts val="600"/>
              </a:spcBef>
              <a:buNone/>
            </a:pPr>
            <a:r>
              <a:rPr lang="en-US" b="0" dirty="0"/>
              <a:t>Primary Care physicians that offer specialty care can have their consult reports uploaded to Netcare through participation in CII  - and that is what the Bow Valley PCN pain clinic has implemented. </a:t>
            </a:r>
            <a:br>
              <a:rPr lang="en-US" b="0" dirty="0"/>
            </a:br>
            <a:r>
              <a:rPr lang="en-US" b="0" dirty="0"/>
              <a:t>They don’t need paper in binders in the ED to keep track of patients care plans – as they have access to their latest consult report in Netcare</a:t>
            </a:r>
          </a:p>
          <a:p>
            <a:pPr indent="0">
              <a:lnSpc>
                <a:spcPct val="100000"/>
              </a:lnSpc>
              <a:spcBef>
                <a:spcPts val="600"/>
              </a:spcBef>
              <a:buNone/>
            </a:pPr>
            <a:endParaRPr lang="en-US" b="0" dirty="0"/>
          </a:p>
          <a:p>
            <a:endParaRPr lang="en-US" dirty="0"/>
          </a:p>
        </p:txBody>
      </p:sp>
      <p:sp>
        <p:nvSpPr>
          <p:cNvPr id="4" name="Slide Number Placeholder 3"/>
          <p:cNvSpPr>
            <a:spLocks noGrp="1"/>
          </p:cNvSpPr>
          <p:nvPr>
            <p:ph type="sldNum" sz="quarter" idx="5"/>
          </p:nvPr>
        </p:nvSpPr>
        <p:spPr/>
        <p:txBody>
          <a:bodyPr/>
          <a:lstStyle/>
          <a:p>
            <a:fld id="{C8E55EB8-99AC-4137-9487-535983CB9FBF}" type="slidenum">
              <a:rPr lang="en-CA" smtClean="0"/>
              <a:t>6</a:t>
            </a:fld>
            <a:endParaRPr lang="en-CA"/>
          </a:p>
        </p:txBody>
      </p:sp>
    </p:spTree>
    <p:extLst>
      <p:ext uri="{BB962C8B-B14F-4D97-AF65-F5344CB8AC3E}">
        <p14:creationId xmlns:p14="http://schemas.microsoft.com/office/powerpoint/2010/main" val="1000334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dirty="0"/>
          </a:p>
          <a:p>
            <a:r>
              <a:rPr lang="en-CA" b="1" dirty="0"/>
              <a:t>Community Information Integration </a:t>
            </a:r>
            <a:r>
              <a:rPr lang="en-CA" dirty="0"/>
              <a:t>and </a:t>
            </a:r>
            <a:r>
              <a:rPr lang="en-CA" b="1" dirty="0"/>
              <a:t>Central Patient Attachment Registry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CII/CPAR is something physicians have been asking for.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1" baseline="0" dirty="0"/>
              <a:t>This group knows the importance of Relational Continuity.  CPAR was asked for as a technical enabler to support important work towards continuity of care. </a:t>
            </a:r>
            <a:endParaRPr lang="en-CA"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October of 2016 the Amending Agreement</a:t>
            </a:r>
            <a:r>
              <a:rPr lang="en-CA" baseline="0" dirty="0"/>
              <a:t> was ratified between Alberta Health and the AMA.</a:t>
            </a:r>
          </a:p>
          <a:p>
            <a:pPr marL="171450" indent="-171450">
              <a:buFont typeface="Arial" panose="020B0604020202020204" pitchFamily="34" charset="0"/>
              <a:buChar char="•"/>
            </a:pPr>
            <a:r>
              <a:rPr lang="en-CA" baseline="0" dirty="0"/>
              <a:t>Commitment from both parties to develop the Central Patient Attachment Registry as a tool for primary care and a key technical enabler for continuity of care.</a:t>
            </a:r>
          </a:p>
          <a:p>
            <a:pPr marL="171450" indent="-171450">
              <a:buFont typeface="Arial" panose="020B0604020202020204" pitchFamily="34" charset="0"/>
              <a:buChar char="•"/>
            </a:pPr>
            <a:endParaRPr lang="en-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In the summer of 2018 the AMA, AHS and AH agreed to merge the two projects of Community Information Integration and CPAR with enhanced value components for continuity.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ability to upload consult reports to Netcare, CII, was a resolution from AMA specialist representative forum.</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A54082-0EDA-40C0-B23E-AB88047B2438}" type="slidenum">
              <a:rPr kumimoji="0" lang="en-IN"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IN"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712465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is from Mid August 2020.</a:t>
            </a:r>
          </a:p>
          <a:p>
            <a:r>
              <a:rPr lang="en-US" dirty="0"/>
              <a:t>Note this data is for all community based physicians in the province and includes primary care and specialists as well as PCN and non-PCN physician members.</a:t>
            </a:r>
          </a:p>
        </p:txBody>
      </p:sp>
      <p:sp>
        <p:nvSpPr>
          <p:cNvPr id="4" name="Slide Number Placeholder 3"/>
          <p:cNvSpPr>
            <a:spLocks noGrp="1"/>
          </p:cNvSpPr>
          <p:nvPr>
            <p:ph type="sldNum" sz="quarter" idx="5"/>
          </p:nvPr>
        </p:nvSpPr>
        <p:spPr/>
        <p:txBody>
          <a:bodyPr/>
          <a:lstStyle/>
          <a:p>
            <a:fld id="{C8E55EB8-99AC-4137-9487-535983CB9FBF}" type="slidenum">
              <a:rPr lang="en-CA" smtClean="0"/>
              <a:t>9</a:t>
            </a:fld>
            <a:endParaRPr lang="en-CA"/>
          </a:p>
        </p:txBody>
      </p:sp>
    </p:spTree>
    <p:extLst>
      <p:ext uri="{BB962C8B-B14F-4D97-AF65-F5344CB8AC3E}">
        <p14:creationId xmlns:p14="http://schemas.microsoft.com/office/powerpoint/2010/main" val="3004059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monthly CII/CPAR participation report that includes data for all PCNs. I realize you can not read this page and just wanted to jog your memory for what it looks like.   This is report you recently received from Kari. </a:t>
            </a:r>
          </a:p>
          <a:p>
            <a:r>
              <a:rPr lang="en-US" dirty="0"/>
              <a:t>Let’s now dive deeper into Calgary Zone data. </a:t>
            </a:r>
          </a:p>
        </p:txBody>
      </p:sp>
      <p:sp>
        <p:nvSpPr>
          <p:cNvPr id="4" name="Slide Number Placeholder 3"/>
          <p:cNvSpPr>
            <a:spLocks noGrp="1"/>
          </p:cNvSpPr>
          <p:nvPr>
            <p:ph type="sldNum" sz="quarter" idx="5"/>
          </p:nvPr>
        </p:nvSpPr>
        <p:spPr/>
        <p:txBody>
          <a:bodyPr/>
          <a:lstStyle/>
          <a:p>
            <a:fld id="{C8E55EB8-99AC-4137-9487-535983CB9FBF}" type="slidenum">
              <a:rPr lang="en-CA" smtClean="0"/>
              <a:t>10</a:t>
            </a:fld>
            <a:endParaRPr lang="en-CA"/>
          </a:p>
        </p:txBody>
      </p:sp>
    </p:spTree>
    <p:extLst>
      <p:ext uri="{BB962C8B-B14F-4D97-AF65-F5344CB8AC3E}">
        <p14:creationId xmlns:p14="http://schemas.microsoft.com/office/powerpoint/2010/main" val="463127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277B7F7-2A35-4453-8F04-A0C1A62A840E}" type="datetime1">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0C14C-C072-ED45-9658-2A9BA114750F}" type="slidenum">
              <a:rPr lang="en-US" smtClean="0"/>
              <a:t>‹#›</a:t>
            </a:fld>
            <a:endParaRPr lang="en-US"/>
          </a:p>
        </p:txBody>
      </p:sp>
    </p:spTree>
    <p:extLst>
      <p:ext uri="{BB962C8B-B14F-4D97-AF65-F5344CB8AC3E}">
        <p14:creationId xmlns:p14="http://schemas.microsoft.com/office/powerpoint/2010/main" val="116549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9EE9BB-8F63-44E1-8504-DA7BB692E4CA}" type="datetime1">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0C14C-C072-ED45-9658-2A9BA114750F}" type="slidenum">
              <a:rPr lang="en-US" smtClean="0"/>
              <a:t>‹#›</a:t>
            </a:fld>
            <a:endParaRPr lang="en-US"/>
          </a:p>
        </p:txBody>
      </p:sp>
    </p:spTree>
    <p:extLst>
      <p:ext uri="{BB962C8B-B14F-4D97-AF65-F5344CB8AC3E}">
        <p14:creationId xmlns:p14="http://schemas.microsoft.com/office/powerpoint/2010/main" val="4168387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0FCE2B-E198-4B37-9607-5BDE4E64122C}" type="datetime1">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0C14C-C072-ED45-9658-2A9BA114750F}" type="slidenum">
              <a:rPr lang="en-US" smtClean="0"/>
              <a:t>‹#›</a:t>
            </a:fld>
            <a:endParaRPr lang="en-US"/>
          </a:p>
        </p:txBody>
      </p:sp>
    </p:spTree>
    <p:extLst>
      <p:ext uri="{BB962C8B-B14F-4D97-AF65-F5344CB8AC3E}">
        <p14:creationId xmlns:p14="http://schemas.microsoft.com/office/powerpoint/2010/main" val="3612098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with title">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203200" y="6356353"/>
            <a:ext cx="2844800" cy="365125"/>
          </a:xfrm>
          <a:prstGeom prst="rect">
            <a:avLst/>
          </a:prstGeom>
        </p:spPr>
        <p:txBody>
          <a:bodyPr/>
          <a:lstStyle>
            <a:lvl1pPr>
              <a:defRPr sz="900">
                <a:solidFill>
                  <a:srgbClr val="909395"/>
                </a:solidFill>
                <a:latin typeface="Arial" panose="020B0604020202020204" pitchFamily="34" charset="0"/>
                <a:cs typeface="Arial" panose="020B0604020202020204" pitchFamily="34" charset="0"/>
              </a:defRPr>
            </a:lvl1pPr>
          </a:lstStyle>
          <a:p>
            <a:fld id="{F386F424-8527-4AE7-9323-139CE0DDEA8C}" type="slidenum">
              <a:rPr lang="en-CA" smtClean="0"/>
              <a:pPr/>
              <a:t>‹#›</a:t>
            </a:fld>
            <a:endParaRPr lang="en-CA" dirty="0"/>
          </a:p>
        </p:txBody>
      </p:sp>
      <p:sp>
        <p:nvSpPr>
          <p:cNvPr id="8" name="Title 1"/>
          <p:cNvSpPr>
            <a:spLocks noGrp="1"/>
          </p:cNvSpPr>
          <p:nvPr>
            <p:ph type="title" hasCustomPrompt="1"/>
          </p:nvPr>
        </p:nvSpPr>
        <p:spPr>
          <a:xfrm>
            <a:off x="623392" y="228603"/>
            <a:ext cx="10959008" cy="914781"/>
          </a:xfrm>
          <a:noFill/>
        </p:spPr>
        <p:txBody>
          <a:bodyPr anchor="b">
            <a:normAutofit/>
          </a:bodyPr>
          <a:lstStyle>
            <a:lvl1pPr algn="l">
              <a:defRPr sz="2700" b="0">
                <a:solidFill>
                  <a:schemeClr val="accent3"/>
                </a:solidFill>
                <a:latin typeface="Arial" panose="020B0604020202020204" pitchFamily="34" charset="0"/>
                <a:cs typeface="Arial" panose="020B0604020202020204" pitchFamily="34" charset="0"/>
              </a:defRPr>
            </a:lvl1pPr>
          </a:lstStyle>
          <a:p>
            <a:r>
              <a:rPr lang="en-US" dirty="0"/>
              <a:t>Text content slide</a:t>
            </a:r>
            <a:endParaRPr lang="en-CA" dirty="0"/>
          </a:p>
        </p:txBody>
      </p:sp>
      <p:sp>
        <p:nvSpPr>
          <p:cNvPr id="9" name="Content Placeholder 2"/>
          <p:cNvSpPr>
            <a:spLocks noGrp="1"/>
          </p:cNvSpPr>
          <p:nvPr>
            <p:ph idx="1"/>
          </p:nvPr>
        </p:nvSpPr>
        <p:spPr>
          <a:xfrm>
            <a:off x="1871532" y="1552666"/>
            <a:ext cx="9710869" cy="4695737"/>
          </a:xfrm>
        </p:spPr>
        <p:txBody>
          <a:bodyPr/>
          <a:lstStyle>
            <a:lvl1pPr marL="257175" indent="-257175" algn="l">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algn="l">
              <a:defRPr sz="1500">
                <a:solidFill>
                  <a:schemeClr val="tx1"/>
                </a:solidFill>
                <a:latin typeface="Arial" panose="020B0604020202020204" pitchFamily="34" charset="0"/>
                <a:cs typeface="Arial" panose="020B0604020202020204" pitchFamily="34" charset="0"/>
              </a:defRPr>
            </a:lvl2pPr>
            <a:lvl3pPr algn="l">
              <a:defRPr sz="1050">
                <a:solidFill>
                  <a:schemeClr val="tx1"/>
                </a:solidFill>
                <a:latin typeface="Arial" panose="020B0604020202020204" pitchFamily="34" charset="0"/>
                <a:cs typeface="Arial" panose="020B0604020202020204" pitchFamily="34" charset="0"/>
              </a:defRPr>
            </a:lvl3pPr>
            <a:lvl4pPr algn="l">
              <a:defRPr sz="1050">
                <a:solidFill>
                  <a:schemeClr val="tx1"/>
                </a:solidFill>
                <a:latin typeface="Arial" panose="020B0604020202020204" pitchFamily="34" charset="0"/>
                <a:cs typeface="Arial" panose="020B0604020202020204" pitchFamily="34" charset="0"/>
              </a:defRPr>
            </a:lvl4pPr>
            <a:lvl5pPr algn="l">
              <a:defRPr sz="105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10" name="Straight Connector 9"/>
          <p:cNvCxnSpPr>
            <a:cxnSpLocks/>
          </p:cNvCxnSpPr>
          <p:nvPr userDrawn="1"/>
        </p:nvCxnSpPr>
        <p:spPr>
          <a:xfrm>
            <a:off x="747023" y="1192623"/>
            <a:ext cx="1069795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856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7099E1-DF10-2B41-8532-CAA5267F1F05}"/>
              </a:ext>
            </a:extLst>
          </p:cNvPr>
          <p:cNvSpPr/>
          <p:nvPr userDrawn="1"/>
        </p:nvSpPr>
        <p:spPr>
          <a:xfrm>
            <a:off x="740609" y="3315335"/>
            <a:ext cx="1995023" cy="1062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5" name="Subtitle 2"/>
          <p:cNvSpPr>
            <a:spLocks noGrp="1"/>
          </p:cNvSpPr>
          <p:nvPr>
            <p:ph type="subTitle" idx="1" hasCustomPrompt="1"/>
          </p:nvPr>
        </p:nvSpPr>
        <p:spPr>
          <a:xfrm>
            <a:off x="644596" y="3785779"/>
            <a:ext cx="11141005" cy="603328"/>
          </a:xfrm>
        </p:spPr>
        <p:txBody>
          <a:bodyPr>
            <a:normAutofit/>
          </a:bodyPr>
          <a:lstStyle>
            <a:lvl1pPr marL="0" indent="0" algn="l">
              <a:spcBef>
                <a:spcPts val="0"/>
              </a:spcBef>
              <a:buNone/>
              <a:defRPr sz="1800" baseline="0">
                <a:solidFill>
                  <a:schemeClr val="bg1"/>
                </a:solidFill>
              </a:defRPr>
            </a:lvl1pPr>
            <a:lvl2pPr marL="0" marR="0" indent="0" algn="l" defTabSz="685784" rtl="0" eaLnBrk="1" fontAlgn="auto" latinLnBrk="0" hangingPunct="1">
              <a:lnSpc>
                <a:spcPct val="100000"/>
              </a:lnSpc>
              <a:spcBef>
                <a:spcPts val="0"/>
              </a:spcBef>
              <a:spcAft>
                <a:spcPts val="0"/>
              </a:spcAft>
              <a:buClrTx/>
              <a:buSzTx/>
              <a:buFont typeface="Arial" panose="020B0604020202020204" pitchFamily="34" charset="0"/>
              <a:buNone/>
              <a:tabLst/>
              <a:defRPr sz="1050">
                <a:solidFill>
                  <a:schemeClr val="bg1"/>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Subtitle</a:t>
            </a:r>
          </a:p>
          <a:p>
            <a:pPr lvl="1"/>
            <a:endParaRPr lang="en-CA" dirty="0"/>
          </a:p>
        </p:txBody>
      </p:sp>
      <p:sp>
        <p:nvSpPr>
          <p:cNvPr id="26" name="Text Placeholder 21"/>
          <p:cNvSpPr>
            <a:spLocks noGrp="1"/>
          </p:cNvSpPr>
          <p:nvPr>
            <p:ph type="body" sz="quarter" idx="12" hasCustomPrompt="1"/>
          </p:nvPr>
        </p:nvSpPr>
        <p:spPr>
          <a:xfrm>
            <a:off x="644596" y="4248381"/>
            <a:ext cx="11141005" cy="812800"/>
          </a:xfrm>
        </p:spPr>
        <p:txBody>
          <a:bodyPr>
            <a:normAutofit/>
          </a:bodyPr>
          <a:lstStyle>
            <a:lvl1pPr marL="0" indent="0">
              <a:buNone/>
              <a:defRPr sz="1050" baseline="0">
                <a:solidFill>
                  <a:schemeClr val="bg1"/>
                </a:solidFill>
              </a:defRPr>
            </a:lvl1pPr>
            <a:lvl2pPr marL="0" indent="0">
              <a:buNone/>
              <a:defRPr sz="1050">
                <a:solidFill>
                  <a:schemeClr val="bg1"/>
                </a:solidFill>
              </a:defRPr>
            </a:lvl2pPr>
          </a:lstStyle>
          <a:p>
            <a:pPr lvl="0"/>
            <a:r>
              <a:rPr lang="en-US" dirty="0"/>
              <a:t>[Presenter Name], [Presenter Title]</a:t>
            </a:r>
          </a:p>
          <a:p>
            <a:pPr lvl="0"/>
            <a:r>
              <a:rPr lang="en-US" dirty="0"/>
              <a:t>[Month] [Day], [Year]</a:t>
            </a:r>
          </a:p>
        </p:txBody>
      </p:sp>
      <p:sp>
        <p:nvSpPr>
          <p:cNvPr id="22" name="Title 1"/>
          <p:cNvSpPr>
            <a:spLocks noGrp="1"/>
          </p:cNvSpPr>
          <p:nvPr>
            <p:ph type="ctrTitle" hasCustomPrompt="1"/>
          </p:nvPr>
        </p:nvSpPr>
        <p:spPr>
          <a:xfrm>
            <a:off x="629344" y="1035395"/>
            <a:ext cx="11131285" cy="2009564"/>
          </a:xfrm>
        </p:spPr>
        <p:txBody>
          <a:bodyPr anchor="b"/>
          <a:lstStyle>
            <a:lvl1pPr algn="l">
              <a:defRPr sz="3600">
                <a:solidFill>
                  <a:schemeClr val="bg1"/>
                </a:solidFill>
              </a:defRPr>
            </a:lvl1pPr>
          </a:lstStyle>
          <a:p>
            <a:r>
              <a:rPr lang="en-US" dirty="0"/>
              <a:t>Title of Presentation</a:t>
            </a:r>
            <a:endParaRPr lang="en-CA" dirty="0"/>
          </a:p>
        </p:txBody>
      </p:sp>
    </p:spTree>
    <p:extLst>
      <p:ext uri="{BB962C8B-B14F-4D97-AF65-F5344CB8AC3E}">
        <p14:creationId xmlns:p14="http://schemas.microsoft.com/office/powerpoint/2010/main" val="1569622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Title Grey">
    <p:spTree>
      <p:nvGrpSpPr>
        <p:cNvPr id="1" name=""/>
        <p:cNvGrpSpPr/>
        <p:nvPr/>
      </p:nvGrpSpPr>
      <p:grpSpPr>
        <a:xfrm>
          <a:off x="0" y="0"/>
          <a:ext cx="0" cy="0"/>
          <a:chOff x="0" y="0"/>
          <a:chExt cx="0" cy="0"/>
        </a:xfrm>
      </p:grpSpPr>
      <p:sp>
        <p:nvSpPr>
          <p:cNvPr id="8" name="Rectangle 7"/>
          <p:cNvSpPr/>
          <p:nvPr userDrawn="1"/>
        </p:nvSpPr>
        <p:spPr>
          <a:xfrm>
            <a:off x="7353300" y="-41564"/>
            <a:ext cx="4834800" cy="6858000"/>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6" name="Picture Placeholder 2"/>
          <p:cNvSpPr>
            <a:spLocks noGrp="1"/>
          </p:cNvSpPr>
          <p:nvPr>
            <p:ph type="pic" idx="13"/>
          </p:nvPr>
        </p:nvSpPr>
        <p:spPr>
          <a:xfrm>
            <a:off x="-1" y="0"/>
            <a:ext cx="7356476" cy="68580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7" name="Title 1"/>
          <p:cNvSpPr>
            <a:spLocks noGrp="1"/>
          </p:cNvSpPr>
          <p:nvPr>
            <p:ph type="title"/>
          </p:nvPr>
        </p:nvSpPr>
        <p:spPr>
          <a:xfrm>
            <a:off x="7694023" y="1066515"/>
            <a:ext cx="4206240" cy="461665"/>
          </a:xfrm>
          <a:noFill/>
        </p:spPr>
        <p:txBody>
          <a:bodyPr wrap="square" lIns="0" tIns="0" anchor="t" anchorCtr="0">
            <a:spAutoFit/>
          </a:bodyPr>
          <a:lstStyle>
            <a:lvl1pPr>
              <a:defRPr sz="2700" spc="-8" baseline="0">
                <a:solidFill>
                  <a:schemeClr val="bg1"/>
                </a:solidFill>
                <a:latin typeface="Manksans" panose="02000603020000020003" pitchFamily="2" charset="0"/>
              </a:defRPr>
            </a:lvl1pPr>
          </a:lstStyle>
          <a:p>
            <a:r>
              <a:rPr lang="en-US"/>
              <a:t>Click to edit Master title style</a:t>
            </a:r>
            <a:endParaRPr lang="en-US" dirty="0"/>
          </a:p>
        </p:txBody>
      </p:sp>
      <p:sp>
        <p:nvSpPr>
          <p:cNvPr id="9" name="Content Placeholder 2"/>
          <p:cNvSpPr>
            <a:spLocks noGrp="1"/>
          </p:cNvSpPr>
          <p:nvPr>
            <p:ph sz="half" idx="1"/>
          </p:nvPr>
        </p:nvSpPr>
        <p:spPr>
          <a:xfrm>
            <a:off x="7694023" y="2195742"/>
            <a:ext cx="4206240" cy="4341495"/>
          </a:xfrm>
        </p:spPr>
        <p:txBody>
          <a:bodyPr lIns="0" rIns="0">
            <a:noAutofit/>
          </a:bodyPr>
          <a:lstStyle>
            <a:lvl1pPr marL="0" indent="-257175">
              <a:lnSpc>
                <a:spcPct val="150000"/>
              </a:lnSpc>
              <a:buSzPct val="85000"/>
              <a:buFont typeface="Arial" panose="020B0604020202020204" pitchFamily="34" charset="0"/>
              <a:buChar char="•"/>
              <a:defRPr sz="1800" baseline="0">
                <a:solidFill>
                  <a:schemeClr val="bg1"/>
                </a:solidFill>
                <a:latin typeface="Arial" panose="020B0604020202020204" pitchFamily="34" charset="0"/>
                <a:cs typeface="Arial" panose="020B0604020202020204" pitchFamily="34" charset="0"/>
              </a:defRPr>
            </a:lvl1pPr>
            <a:lvl2pPr marL="0" indent="0">
              <a:lnSpc>
                <a:spcPct val="150000"/>
              </a:lnSpc>
              <a:spcAft>
                <a:spcPts val="1425"/>
              </a:spcAft>
              <a:buNone/>
              <a:defRPr sz="1350" spc="0" baseline="0">
                <a:solidFill>
                  <a:schemeClr val="bg1"/>
                </a:solidFill>
                <a:latin typeface="Arial" panose="020B0604020202020204" pitchFamily="34" charset="0"/>
                <a:cs typeface="Arial" panose="020B0604020202020204" pitchFamily="34" charset="0"/>
              </a:defRPr>
            </a:lvl2pPr>
            <a:lvl3pPr marL="280800" indent="0">
              <a:lnSpc>
                <a:spcPct val="150000"/>
              </a:lnSpc>
              <a:spcBef>
                <a:spcPts val="0"/>
              </a:spcBef>
              <a:buNone/>
              <a:defRPr sz="1200" b="1" i="0" cap="all" baseline="0">
                <a:solidFill>
                  <a:schemeClr val="bg1"/>
                </a:solidFill>
                <a:latin typeface="arial" charset="0"/>
              </a:defRPr>
            </a:lvl3pPr>
            <a:lvl4pPr marL="501863" indent="-214313">
              <a:lnSpc>
                <a:spcPct val="150000"/>
              </a:lnSpc>
              <a:buSzPct val="85000"/>
              <a:buFont typeface="Arial" panose="020B0604020202020204" pitchFamily="34" charset="0"/>
              <a:buChar char="•"/>
              <a:defRPr sz="1200" baseline="0">
                <a:solidFill>
                  <a:schemeClr val="bg1"/>
                </a:solidFill>
              </a:defRPr>
            </a:lvl4pPr>
            <a:lvl5pPr marL="449550" indent="0">
              <a:lnSpc>
                <a:spcPct val="150000"/>
              </a:lnSpc>
              <a:buSzPct val="85000"/>
              <a:buFontTx/>
              <a:buNone/>
              <a:defRPr sz="1125" baseline="0">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769323172"/>
      </p:ext>
    </p:extLst>
  </p:cSld>
  <p:clrMapOvr>
    <a:masterClrMapping/>
  </p:clrMapOvr>
  <p:extLst>
    <p:ext uri="{DCECCB84-F9BA-43D5-87BE-67443E8EF086}">
      <p15:sldGuideLst xmlns:p15="http://schemas.microsoft.com/office/powerpoint/2012/main">
        <p15:guide id="1" pos="6179" userDrawn="1">
          <p15:clr>
            <a:srgbClr val="FBAE40"/>
          </p15:clr>
        </p15:guide>
        <p15:guide id="2" orient="horz" pos="709" userDrawn="1">
          <p15:clr>
            <a:srgbClr val="FBAE40"/>
          </p15:clr>
        </p15:guide>
        <p15:guide id="4" pos="962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93BCE54C-7333-4EBE-93B5-C3DF947D46C2}" type="datetime1">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0C14C-C072-ED45-9658-2A9BA114750F}" type="slidenum">
              <a:rPr lang="en-US" smtClean="0"/>
              <a:t>‹#›</a:t>
            </a:fld>
            <a:endParaRPr lang="en-US"/>
          </a:p>
        </p:txBody>
      </p:sp>
    </p:spTree>
    <p:extLst>
      <p:ext uri="{BB962C8B-B14F-4D97-AF65-F5344CB8AC3E}">
        <p14:creationId xmlns:p14="http://schemas.microsoft.com/office/powerpoint/2010/main" val="2380065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CA"/>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B1C7C8F3-39D4-4294-90FF-ED7A14A55C22}" type="datetime1">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932F3-912F-DE41-9CDE-02F8C6571993}" type="slidenum">
              <a:rPr lang="en-US" smtClean="0"/>
              <a:t>‹#›</a:t>
            </a:fld>
            <a:endParaRPr lang="en-US"/>
          </a:p>
        </p:txBody>
      </p:sp>
    </p:spTree>
    <p:extLst>
      <p:ext uri="{BB962C8B-B14F-4D97-AF65-F5344CB8AC3E}">
        <p14:creationId xmlns:p14="http://schemas.microsoft.com/office/powerpoint/2010/main" val="2173220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F707DF-5842-4E36-A4F8-7D79C6439285}" type="datetime1">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0C14C-C072-ED45-9658-2A9BA114750F}" type="slidenum">
              <a:rPr lang="en-US" smtClean="0"/>
              <a:t>‹#›</a:t>
            </a:fld>
            <a:endParaRPr lang="en-US"/>
          </a:p>
        </p:txBody>
      </p:sp>
    </p:spTree>
    <p:extLst>
      <p:ext uri="{BB962C8B-B14F-4D97-AF65-F5344CB8AC3E}">
        <p14:creationId xmlns:p14="http://schemas.microsoft.com/office/powerpoint/2010/main" val="3064687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110DCA-8F87-4A15-9860-1251B10EEB75}" type="datetime1">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0C14C-C072-ED45-9658-2A9BA114750F}" type="slidenum">
              <a:rPr lang="en-US" smtClean="0"/>
              <a:t>‹#›</a:t>
            </a:fld>
            <a:endParaRPr lang="en-US"/>
          </a:p>
        </p:txBody>
      </p:sp>
    </p:spTree>
    <p:extLst>
      <p:ext uri="{BB962C8B-B14F-4D97-AF65-F5344CB8AC3E}">
        <p14:creationId xmlns:p14="http://schemas.microsoft.com/office/powerpoint/2010/main" val="3411704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C85F4F-B0E4-42B8-9EC0-CB1954411A7B}" type="datetime1">
              <a:rPr lang="en-US" smtClean="0"/>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C0C14C-C072-ED45-9658-2A9BA114750F}" type="slidenum">
              <a:rPr lang="en-US" smtClean="0"/>
              <a:t>‹#›</a:t>
            </a:fld>
            <a:endParaRPr lang="en-US"/>
          </a:p>
        </p:txBody>
      </p:sp>
    </p:spTree>
    <p:extLst>
      <p:ext uri="{BB962C8B-B14F-4D97-AF65-F5344CB8AC3E}">
        <p14:creationId xmlns:p14="http://schemas.microsoft.com/office/powerpoint/2010/main" val="2829598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3FEE5A-8688-4EF3-B3BC-43193BA5158B}" type="datetime1">
              <a:rPr lang="en-US" smtClean="0"/>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C0C14C-C072-ED45-9658-2A9BA114750F}" type="slidenum">
              <a:rPr lang="en-US" smtClean="0"/>
              <a:t>‹#›</a:t>
            </a:fld>
            <a:endParaRPr lang="en-US"/>
          </a:p>
        </p:txBody>
      </p:sp>
    </p:spTree>
    <p:extLst>
      <p:ext uri="{BB962C8B-B14F-4D97-AF65-F5344CB8AC3E}">
        <p14:creationId xmlns:p14="http://schemas.microsoft.com/office/powerpoint/2010/main" val="1260654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907BD8-CBFD-499D-9B4D-077942DCEAE0}" type="datetime1">
              <a:rPr lang="en-US" smtClean="0"/>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C0C14C-C072-ED45-9658-2A9BA114750F}" type="slidenum">
              <a:rPr lang="en-US" smtClean="0"/>
              <a:t>‹#›</a:t>
            </a:fld>
            <a:endParaRPr lang="en-US"/>
          </a:p>
        </p:txBody>
      </p:sp>
    </p:spTree>
    <p:extLst>
      <p:ext uri="{BB962C8B-B14F-4D97-AF65-F5344CB8AC3E}">
        <p14:creationId xmlns:p14="http://schemas.microsoft.com/office/powerpoint/2010/main" val="1521884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1C0A0-84B4-4CF0-BF61-D293346E3850}" type="datetime1">
              <a:rPr lang="en-US" smtClean="0"/>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C0C14C-C072-ED45-9658-2A9BA114750F}" type="slidenum">
              <a:rPr lang="en-US" smtClean="0"/>
              <a:t>‹#›</a:t>
            </a:fld>
            <a:endParaRPr lang="en-US"/>
          </a:p>
        </p:txBody>
      </p:sp>
    </p:spTree>
    <p:extLst>
      <p:ext uri="{BB962C8B-B14F-4D97-AF65-F5344CB8AC3E}">
        <p14:creationId xmlns:p14="http://schemas.microsoft.com/office/powerpoint/2010/main" val="3632524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04C17A6-E065-4F43-9BC8-13D276777A38}" type="datetime1">
              <a:rPr lang="en-US" smtClean="0"/>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58F552-FD87-3243-8629-DE98EF8FA32E}" type="slidenum">
              <a:rPr lang="en-US" smtClean="0"/>
              <a:t>‹#›</a:t>
            </a:fld>
            <a:endParaRPr lang="en-US"/>
          </a:p>
        </p:txBody>
      </p:sp>
    </p:spTree>
    <p:extLst>
      <p:ext uri="{BB962C8B-B14F-4D97-AF65-F5344CB8AC3E}">
        <p14:creationId xmlns:p14="http://schemas.microsoft.com/office/powerpoint/2010/main" val="229148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B9B003-5A8B-431F-83CA-DB677C39E013}" type="datetime1">
              <a:rPr lang="en-US" smtClean="0"/>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C0C14C-C072-ED45-9658-2A9BA114750F}" type="slidenum">
              <a:rPr lang="en-US" smtClean="0"/>
              <a:t>‹#›</a:t>
            </a:fld>
            <a:endParaRPr lang="en-US"/>
          </a:p>
        </p:txBody>
      </p:sp>
    </p:spTree>
    <p:extLst>
      <p:ext uri="{BB962C8B-B14F-4D97-AF65-F5344CB8AC3E}">
        <p14:creationId xmlns:p14="http://schemas.microsoft.com/office/powerpoint/2010/main" val="2115239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Document 7"/>
          <p:cNvSpPr/>
          <p:nvPr userDrawn="1"/>
        </p:nvSpPr>
        <p:spPr>
          <a:xfrm>
            <a:off x="0" y="93209"/>
            <a:ext cx="12192000" cy="704036"/>
          </a:xfrm>
          <a:prstGeom prst="flowChartDocument">
            <a:avLst/>
          </a:prstGeom>
          <a:solidFill>
            <a:srgbClr val="DFC3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Document 6"/>
          <p:cNvSpPr/>
          <p:nvPr userDrawn="1"/>
        </p:nvSpPr>
        <p:spPr>
          <a:xfrm>
            <a:off x="0" y="1"/>
            <a:ext cx="12192000" cy="652694"/>
          </a:xfrm>
          <a:prstGeom prst="flowChartDocument">
            <a:avLst/>
          </a:prstGeom>
          <a:solidFill>
            <a:srgbClr val="0044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963241" y="1510846"/>
            <a:ext cx="10619159"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63241" y="2749608"/>
            <a:ext cx="10619159" cy="337655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E89C90-9BB0-4DB5-B6AD-BA28FF3C82F9}" type="datetime1">
              <a:rPr lang="en-US" smtClean="0"/>
              <a:t>8/27/2020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C0C14C-C072-ED45-9658-2A9BA114750F}" type="slidenum">
              <a:rPr lang="en-US" smtClean="0"/>
              <a:t>‹#›</a:t>
            </a:fld>
            <a:endParaRPr lang="en-US"/>
          </a:p>
        </p:txBody>
      </p:sp>
    </p:spTree>
    <p:extLst>
      <p:ext uri="{BB962C8B-B14F-4D97-AF65-F5344CB8AC3E}">
        <p14:creationId xmlns:p14="http://schemas.microsoft.com/office/powerpoint/2010/main" val="2390946598"/>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82" r:id="rId12"/>
    <p:sldLayoutId id="2147483783" r:id="rId13"/>
    <p:sldLayoutId id="2147483787" r:id="rId14"/>
  </p:sldLayoutIdLst>
  <p:hf hdr="0" ftr="0" dt="0"/>
  <p:txStyles>
    <p:titleStyle>
      <a:lvl1pPr algn="l" defTabSz="457200" rtl="0" eaLnBrk="1" latinLnBrk="0" hangingPunct="1">
        <a:spcBef>
          <a:spcPct val="0"/>
        </a:spcBef>
        <a:buNone/>
        <a:defRPr sz="4400" kern="1200">
          <a:solidFill>
            <a:srgbClr val="00538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0538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538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538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538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538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Document 7"/>
          <p:cNvSpPr/>
          <p:nvPr userDrawn="1"/>
        </p:nvSpPr>
        <p:spPr>
          <a:xfrm>
            <a:off x="0" y="274638"/>
            <a:ext cx="12192000" cy="867148"/>
          </a:xfrm>
          <a:prstGeom prst="flowChartDocument">
            <a:avLst/>
          </a:prstGeom>
          <a:solidFill>
            <a:srgbClr val="DFC3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Document 6"/>
          <p:cNvSpPr/>
          <p:nvPr userDrawn="1"/>
        </p:nvSpPr>
        <p:spPr>
          <a:xfrm>
            <a:off x="0" y="1"/>
            <a:ext cx="12192000" cy="803911"/>
          </a:xfrm>
          <a:prstGeom prst="flowChartDocument">
            <a:avLst/>
          </a:prstGeom>
          <a:solidFill>
            <a:srgbClr val="0044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1510846"/>
            <a:ext cx="10972800" cy="1143000"/>
          </a:xfrm>
          <a:prstGeom prst="rect">
            <a:avLst/>
          </a:prstGeom>
        </p:spPr>
        <p:txBody>
          <a:bodyPr vert="horz" lIns="91440" tIns="45720" rIns="91440" bIns="45720" rtlCol="0" anchor="ctr">
            <a:normAutofit/>
          </a:bodyPr>
          <a:lstStyle/>
          <a:p>
            <a:r>
              <a:rPr lang="en-CA" dirty="0"/>
              <a:t>Click to edit Master title style</a:t>
            </a:r>
            <a:endParaRPr lang="en-US" dirty="0"/>
          </a:p>
        </p:txBody>
      </p:sp>
      <p:sp>
        <p:nvSpPr>
          <p:cNvPr id="3" name="Text Placeholder 2"/>
          <p:cNvSpPr>
            <a:spLocks noGrp="1"/>
          </p:cNvSpPr>
          <p:nvPr>
            <p:ph type="body" idx="1"/>
          </p:nvPr>
        </p:nvSpPr>
        <p:spPr>
          <a:xfrm>
            <a:off x="609600" y="2749608"/>
            <a:ext cx="10972800" cy="3376555"/>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56F694-1658-48CA-8A7C-E75E33415047}" type="datetime1">
              <a:rPr lang="en-US" smtClean="0"/>
              <a:t>8/27/2020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C0C14C-C072-ED45-9658-2A9BA114750F}" type="slidenum">
              <a:rPr lang="en-US" smtClean="0"/>
              <a:t>‹#›</a:t>
            </a:fld>
            <a:endParaRPr lang="en-US"/>
          </a:p>
        </p:txBody>
      </p:sp>
    </p:spTree>
    <p:extLst>
      <p:ext uri="{BB962C8B-B14F-4D97-AF65-F5344CB8AC3E}">
        <p14:creationId xmlns:p14="http://schemas.microsoft.com/office/powerpoint/2010/main" val="3708863810"/>
      </p:ext>
    </p:extLst>
  </p:cSld>
  <p:clrMap bg1="lt1" tx1="dk1" bg2="lt2" tx2="dk2" accent1="accent1" accent2="accent2" accent3="accent3" accent4="accent4" accent5="accent5" accent6="accent6" hlink="hlink" folHlink="folHlink"/>
  <p:sldLayoutIdLst>
    <p:sldLayoutId id="2147483781" r:id="rId1"/>
  </p:sldLayoutIdLst>
  <p:hf hdr="0" ftr="0" dt="0"/>
  <p:txStyles>
    <p:titleStyle>
      <a:lvl1pPr algn="ctr" defTabSz="457200" rtl="0" eaLnBrk="1" latinLnBrk="0" hangingPunct="1">
        <a:spcBef>
          <a:spcPct val="0"/>
        </a:spcBef>
        <a:buNone/>
        <a:defRPr sz="4400" kern="1200">
          <a:solidFill>
            <a:srgbClr val="00538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0538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538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538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538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538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3821490"/>
            <a:ext cx="12192000" cy="3036511"/>
          </a:xfrm>
          <a:prstGeom prst="rect">
            <a:avLst/>
          </a:prstGeom>
          <a:solidFill>
            <a:srgbClr val="DFC32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7BA2A-210C-41E1-B8E9-F7255E5E64B6}" type="datetime1">
              <a:rPr lang="en-US" smtClean="0"/>
              <a:t>8/27/2020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8932F3-912F-DE41-9CDE-02F8C6571993}" type="slidenum">
              <a:rPr lang="en-US" smtClean="0"/>
              <a:t>‹#›</a:t>
            </a:fld>
            <a:endParaRPr lang="en-US"/>
          </a:p>
        </p:txBody>
      </p:sp>
      <p:sp>
        <p:nvSpPr>
          <p:cNvPr id="8" name="Document 7"/>
          <p:cNvSpPr/>
          <p:nvPr userDrawn="1"/>
        </p:nvSpPr>
        <p:spPr>
          <a:xfrm>
            <a:off x="0" y="-1"/>
            <a:ext cx="12192000" cy="5732235"/>
          </a:xfrm>
          <a:prstGeom prst="flowChartDocument">
            <a:avLst/>
          </a:prstGeom>
          <a:solidFill>
            <a:srgbClr val="0044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93004669"/>
      </p:ext>
    </p:extLst>
  </p:cSld>
  <p:clrMap bg1="lt1" tx1="dk1" bg2="lt2" tx2="dk2" accent1="accent1" accent2="accent2" accent3="accent3" accent4="accent4" accent5="accent5" accent6="accent6" hlink="hlink" folHlink="folHlink"/>
  <p:sldLayoutIdLst>
    <p:sldLayoutId id="2147483779"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kotterinc.com/8-steps-process-for-leading-chang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mailto:Kari.Remington@albertadoctors.org" TargetMode="External"/><Relationship Id="rId2" Type="http://schemas.openxmlformats.org/officeDocument/2006/relationships/hyperlink" Target="mailto:Jillian.Bates@albertadoctors.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E6C59-47F8-424A-95DD-F3BB477E2A57}"/>
              </a:ext>
            </a:extLst>
          </p:cNvPr>
          <p:cNvSpPr>
            <a:spLocks noGrp="1"/>
          </p:cNvSpPr>
          <p:nvPr>
            <p:ph type="title"/>
          </p:nvPr>
        </p:nvSpPr>
        <p:spPr>
          <a:xfrm>
            <a:off x="7636684" y="1871118"/>
            <a:ext cx="3154680" cy="461665"/>
          </a:xfrm>
        </p:spPr>
        <p:txBody>
          <a:bodyPr/>
          <a:lstStyle/>
          <a:p>
            <a:r>
              <a:rPr lang="en-US" dirty="0">
                <a:latin typeface="Arial" panose="020B0604020202020204" pitchFamily="34" charset="0"/>
                <a:cs typeface="Arial" panose="020B0604020202020204" pitchFamily="34" charset="0"/>
              </a:rPr>
              <a:t>Outline:</a:t>
            </a:r>
          </a:p>
        </p:txBody>
      </p:sp>
      <p:sp>
        <p:nvSpPr>
          <p:cNvPr id="3" name="Content Placeholder 2">
            <a:extLst>
              <a:ext uri="{FF2B5EF4-FFF2-40B4-BE49-F238E27FC236}">
                <a16:creationId xmlns:a16="http://schemas.microsoft.com/office/drawing/2014/main" id="{8BAA7589-694E-4852-8FE8-AAB6365013BE}"/>
              </a:ext>
            </a:extLst>
          </p:cNvPr>
          <p:cNvSpPr>
            <a:spLocks noGrp="1"/>
          </p:cNvSpPr>
          <p:nvPr>
            <p:ph sz="half" idx="1"/>
          </p:nvPr>
        </p:nvSpPr>
        <p:spPr>
          <a:xfrm>
            <a:off x="7900417" y="2332783"/>
            <a:ext cx="3154680" cy="3256121"/>
          </a:xfrm>
        </p:spPr>
        <p:txBody>
          <a:bodyPr/>
          <a:lstStyle/>
          <a:p>
            <a:pPr marL="257175">
              <a:spcBef>
                <a:spcPts val="450"/>
              </a:spcBef>
            </a:pPr>
            <a:r>
              <a:rPr lang="en-US" dirty="0"/>
              <a:t>Why CII/CPAR?</a:t>
            </a:r>
          </a:p>
          <a:p>
            <a:pPr marL="257175">
              <a:spcBef>
                <a:spcPts val="450"/>
              </a:spcBef>
            </a:pPr>
            <a:r>
              <a:rPr lang="en-US" dirty="0"/>
              <a:t>Calgary Zone Progress</a:t>
            </a:r>
          </a:p>
          <a:p>
            <a:pPr marL="257175">
              <a:spcBef>
                <a:spcPts val="450"/>
              </a:spcBef>
            </a:pPr>
            <a:r>
              <a:rPr lang="en-US" dirty="0"/>
              <a:t>Schedule B and CII/CPAR</a:t>
            </a:r>
          </a:p>
          <a:p>
            <a:pPr marL="257175">
              <a:spcBef>
                <a:spcPts val="450"/>
              </a:spcBef>
            </a:pPr>
            <a:r>
              <a:rPr lang="en-US" dirty="0"/>
              <a:t>From Vision to Operations</a:t>
            </a:r>
          </a:p>
          <a:p>
            <a:pPr marL="257175">
              <a:spcBef>
                <a:spcPts val="450"/>
              </a:spcBef>
            </a:pPr>
            <a:r>
              <a:rPr lang="en-US" dirty="0"/>
              <a:t>Q &amp; A</a:t>
            </a:r>
          </a:p>
          <a:p>
            <a:pPr marL="257175"/>
            <a:endParaRPr lang="en-US" dirty="0"/>
          </a:p>
        </p:txBody>
      </p:sp>
      <p:pic>
        <p:nvPicPr>
          <p:cNvPr id="7" name="Picture 6">
            <a:extLst>
              <a:ext uri="{FF2B5EF4-FFF2-40B4-BE49-F238E27FC236}">
                <a16:creationId xmlns:a16="http://schemas.microsoft.com/office/drawing/2014/main" id="{EE656818-7ADA-4F71-9334-B64B389BE3E2}"/>
              </a:ext>
            </a:extLst>
          </p:cNvPr>
          <p:cNvPicPr>
            <a:picLocks noChangeAspect="1"/>
          </p:cNvPicPr>
          <p:nvPr/>
        </p:nvPicPr>
        <p:blipFill>
          <a:blip r:embed="rId3"/>
          <a:stretch>
            <a:fillRect/>
          </a:stretch>
        </p:blipFill>
        <p:spPr>
          <a:xfrm>
            <a:off x="2005201" y="5281864"/>
            <a:ext cx="4082950" cy="1479194"/>
          </a:xfrm>
          <a:prstGeom prst="rect">
            <a:avLst/>
          </a:prstGeom>
        </p:spPr>
      </p:pic>
      <p:sp>
        <p:nvSpPr>
          <p:cNvPr id="8" name="TextBox 7">
            <a:extLst>
              <a:ext uri="{FF2B5EF4-FFF2-40B4-BE49-F238E27FC236}">
                <a16:creationId xmlns:a16="http://schemas.microsoft.com/office/drawing/2014/main" id="{68B696AF-674F-4ADC-AFF7-087C512E8462}"/>
              </a:ext>
            </a:extLst>
          </p:cNvPr>
          <p:cNvSpPr txBox="1"/>
          <p:nvPr/>
        </p:nvSpPr>
        <p:spPr>
          <a:xfrm>
            <a:off x="1136903" y="1612231"/>
            <a:ext cx="5296772" cy="3693319"/>
          </a:xfrm>
          <a:prstGeom prst="rect">
            <a:avLst/>
          </a:prstGeom>
          <a:noFill/>
        </p:spPr>
        <p:txBody>
          <a:bodyPr wrap="square" rtlCol="0">
            <a:spAutoFit/>
          </a:bodyPr>
          <a:lstStyle/>
          <a:p>
            <a:r>
              <a:rPr lang="en-US" sz="3600" b="1" dirty="0">
                <a:solidFill>
                  <a:srgbClr val="4F97BC"/>
                </a:solidFill>
              </a:rPr>
              <a:t>Calgary Zone Progress with CII/CPAR</a:t>
            </a:r>
          </a:p>
          <a:p>
            <a:endParaRPr lang="en-US" dirty="0">
              <a:solidFill>
                <a:schemeClr val="accent1">
                  <a:lumMod val="75000"/>
                </a:schemeClr>
              </a:solidFill>
            </a:endParaRPr>
          </a:p>
          <a:p>
            <a:endParaRPr lang="en-US" dirty="0">
              <a:solidFill>
                <a:schemeClr val="accent1">
                  <a:lumMod val="75000"/>
                </a:schemeClr>
              </a:solidFill>
            </a:endParaRPr>
          </a:p>
          <a:p>
            <a:endParaRPr lang="en-US" dirty="0">
              <a:solidFill>
                <a:schemeClr val="accent1">
                  <a:lumMod val="75000"/>
                </a:schemeClr>
              </a:solidFill>
            </a:endParaRPr>
          </a:p>
          <a:p>
            <a:endParaRPr lang="en-US" dirty="0">
              <a:solidFill>
                <a:schemeClr val="accent1">
                  <a:lumMod val="75000"/>
                </a:schemeClr>
              </a:solidFill>
            </a:endParaRPr>
          </a:p>
          <a:p>
            <a:endParaRPr lang="en-US" dirty="0">
              <a:solidFill>
                <a:schemeClr val="accent1">
                  <a:lumMod val="75000"/>
                </a:schemeClr>
              </a:solidFill>
            </a:endParaRPr>
          </a:p>
          <a:p>
            <a:r>
              <a:rPr lang="en-US" dirty="0">
                <a:solidFill>
                  <a:srgbClr val="005382"/>
                </a:solidFill>
              </a:rPr>
              <a:t>Aug 25, 2020</a:t>
            </a:r>
          </a:p>
          <a:p>
            <a:r>
              <a:rPr lang="en-US" dirty="0">
                <a:solidFill>
                  <a:srgbClr val="005382"/>
                </a:solidFill>
              </a:rPr>
              <a:t>By: Jillian Bates, ACTT Consultant</a:t>
            </a:r>
          </a:p>
          <a:p>
            <a:r>
              <a:rPr lang="en-US" dirty="0">
                <a:solidFill>
                  <a:srgbClr val="005382"/>
                </a:solidFill>
              </a:rPr>
              <a:t>For: CAPPAC</a:t>
            </a:r>
          </a:p>
          <a:p>
            <a:endParaRPr lang="en-US" b="1" dirty="0">
              <a:solidFill>
                <a:srgbClr val="4F97BC"/>
              </a:solidFill>
            </a:endParaRPr>
          </a:p>
        </p:txBody>
      </p:sp>
    </p:spTree>
    <p:extLst>
      <p:ext uri="{BB962C8B-B14F-4D97-AF65-F5344CB8AC3E}">
        <p14:creationId xmlns:p14="http://schemas.microsoft.com/office/powerpoint/2010/main" val="1531597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282714F-9BF9-644F-931C-333D7DB1152E}"/>
              </a:ext>
            </a:extLst>
          </p:cNvPr>
          <p:cNvPicPr>
            <a:picLocks noGrp="1" noChangeAspect="1"/>
          </p:cNvPicPr>
          <p:nvPr>
            <p:ph idx="1"/>
          </p:nvPr>
        </p:nvPicPr>
        <p:blipFill>
          <a:blip r:embed="rId3"/>
          <a:stretch>
            <a:fillRect/>
          </a:stretch>
        </p:blipFill>
        <p:spPr>
          <a:xfrm>
            <a:off x="1044785" y="1731329"/>
            <a:ext cx="9952078" cy="4970260"/>
          </a:xfrm>
          <a:prstGeom prst="rect">
            <a:avLst/>
          </a:prstGeom>
        </p:spPr>
      </p:pic>
      <p:sp>
        <p:nvSpPr>
          <p:cNvPr id="2" name="Title 1">
            <a:extLst>
              <a:ext uri="{FF2B5EF4-FFF2-40B4-BE49-F238E27FC236}">
                <a16:creationId xmlns:a16="http://schemas.microsoft.com/office/drawing/2014/main" id="{9B658D77-106C-6444-A038-B944A3027814}"/>
              </a:ext>
            </a:extLst>
          </p:cNvPr>
          <p:cNvSpPr>
            <a:spLocks noGrp="1"/>
          </p:cNvSpPr>
          <p:nvPr>
            <p:ph type="title"/>
          </p:nvPr>
        </p:nvSpPr>
        <p:spPr>
          <a:xfrm>
            <a:off x="589548" y="931661"/>
            <a:ext cx="10732168" cy="994172"/>
          </a:xfrm>
        </p:spPr>
        <p:txBody>
          <a:bodyPr>
            <a:noAutofit/>
          </a:bodyPr>
          <a:lstStyle/>
          <a:p>
            <a:r>
              <a:rPr lang="en-US" dirty="0"/>
              <a:t>Monthly CII/CPAR participation report by PCN</a:t>
            </a:r>
          </a:p>
        </p:txBody>
      </p:sp>
    </p:spTree>
    <p:extLst>
      <p:ext uri="{BB962C8B-B14F-4D97-AF65-F5344CB8AC3E}">
        <p14:creationId xmlns:p14="http://schemas.microsoft.com/office/powerpoint/2010/main" val="2914595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132" y="818504"/>
            <a:ext cx="10248900" cy="685800"/>
          </a:xfrm>
        </p:spPr>
        <p:txBody>
          <a:bodyPr>
            <a:normAutofit fontScale="90000"/>
          </a:bodyPr>
          <a:lstStyle/>
          <a:p>
            <a:r>
              <a:rPr lang="en-CA" sz="3600" dirty="0"/>
              <a:t>Calgary Zone PCNs: Clinic CII/CPAR Adoption Status</a:t>
            </a:r>
            <a:br>
              <a:rPr lang="en-CA" sz="2700" dirty="0"/>
            </a:br>
            <a:r>
              <a:rPr lang="en-CA" sz="1650" dirty="0"/>
              <a:t>August 2020</a:t>
            </a:r>
            <a:endParaRPr lang="en-CA" sz="3000" dirty="0"/>
          </a:p>
        </p:txBody>
      </p:sp>
      <p:graphicFrame>
        <p:nvGraphicFramePr>
          <p:cNvPr id="10" name="Chart 9">
            <a:extLst>
              <a:ext uri="{FF2B5EF4-FFF2-40B4-BE49-F238E27FC236}">
                <a16:creationId xmlns:a16="http://schemas.microsoft.com/office/drawing/2014/main" id="{00000000-0008-0000-0800-000004000000}"/>
              </a:ext>
            </a:extLst>
          </p:cNvPr>
          <p:cNvGraphicFramePr>
            <a:graphicFrameLocks/>
          </p:cNvGraphicFramePr>
          <p:nvPr>
            <p:extLst>
              <p:ext uri="{D42A27DB-BD31-4B8C-83A1-F6EECF244321}">
                <p14:modId xmlns:p14="http://schemas.microsoft.com/office/powerpoint/2010/main" val="1464922810"/>
              </p:ext>
            </p:extLst>
          </p:nvPr>
        </p:nvGraphicFramePr>
        <p:xfrm>
          <a:off x="1193132" y="1504304"/>
          <a:ext cx="9805736" cy="445987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616CE700-D9C5-4997-9EED-EA3F5699401A}"/>
              </a:ext>
            </a:extLst>
          </p:cNvPr>
          <p:cNvSpPr txBox="1"/>
          <p:nvPr/>
        </p:nvSpPr>
        <p:spPr>
          <a:xfrm>
            <a:off x="1714500" y="5998406"/>
            <a:ext cx="8763000" cy="784830"/>
          </a:xfrm>
          <a:prstGeom prst="rect">
            <a:avLst/>
          </a:prstGeom>
          <a:noFill/>
        </p:spPr>
        <p:txBody>
          <a:bodyPr wrap="square" rtlCol="0">
            <a:spAutoFit/>
          </a:bodyPr>
          <a:lstStyle/>
          <a:p>
            <a:pPr defTabSz="685800">
              <a:defRPr/>
            </a:pPr>
            <a:r>
              <a:rPr lang="en-CA" sz="900" b="1" dirty="0">
                <a:solidFill>
                  <a:srgbClr val="70AD47"/>
                </a:solidFill>
                <a:latin typeface="Calibri" panose="020F0502020204030204"/>
              </a:rPr>
              <a:t>NOTES</a:t>
            </a:r>
          </a:p>
          <a:p>
            <a:pPr marL="85725" indent="-85725" defTabSz="685800">
              <a:buFont typeface="Arial" panose="020B0604020202020204" pitchFamily="34" charset="0"/>
              <a:buChar char="•"/>
              <a:defRPr/>
            </a:pPr>
            <a:r>
              <a:rPr lang="en-CA" sz="900" dirty="0">
                <a:solidFill>
                  <a:prstClr val="black">
                    <a:lumMod val="50000"/>
                    <a:lumOff val="50000"/>
                  </a:prstClr>
                </a:solidFill>
                <a:latin typeface="Calibri" panose="020F0502020204030204"/>
              </a:rPr>
              <a:t>These graphics represent point in time numbers and are not cumulative. The data is accurate as of August 19, 2020.</a:t>
            </a:r>
          </a:p>
          <a:p>
            <a:pPr marL="85725" indent="-85725" defTabSz="685800">
              <a:buFont typeface="Arial" panose="020B0604020202020204" pitchFamily="34" charset="0"/>
              <a:buChar char="•"/>
              <a:defRPr/>
            </a:pPr>
            <a:r>
              <a:rPr lang="en-CA" sz="900" dirty="0">
                <a:solidFill>
                  <a:prstClr val="black">
                    <a:lumMod val="50000"/>
                    <a:lumOff val="50000"/>
                  </a:prstClr>
                </a:solidFill>
                <a:latin typeface="Calibri" panose="020F0502020204030204"/>
              </a:rPr>
              <a:t>The clinic status graphic represent the current number of clinics affiliated with a PCN in each stage of CII/CPAR adoption, as defined in the eHealth Deployment Status Report.</a:t>
            </a:r>
          </a:p>
          <a:p>
            <a:pPr marL="85725" indent="-85725" defTabSz="685800">
              <a:buFont typeface="Arial" panose="020B0604020202020204" pitchFamily="34" charset="0"/>
              <a:buChar char="•"/>
              <a:defRPr/>
            </a:pPr>
            <a:r>
              <a:rPr lang="en-CA" sz="900" dirty="0">
                <a:solidFill>
                  <a:prstClr val="black">
                    <a:lumMod val="50000"/>
                    <a:lumOff val="50000"/>
                  </a:prstClr>
                </a:solidFill>
                <a:latin typeface="Calibri" panose="020F0502020204030204"/>
              </a:rPr>
              <a:t>The physician status graphic represents the current number of family physicians and specialists affiliated with a PCN in each stage of CII/CPAR adoption, as defined in the eHealth Deployment Status Report.</a:t>
            </a:r>
            <a:endParaRPr lang="en-CA" sz="825" dirty="0">
              <a:solidFill>
                <a:prstClr val="black">
                  <a:lumMod val="50000"/>
                  <a:lumOff val="50000"/>
                </a:prstClr>
              </a:solidFill>
              <a:latin typeface="Calibri" panose="020F0502020204030204"/>
            </a:endParaRPr>
          </a:p>
        </p:txBody>
      </p:sp>
    </p:spTree>
    <p:extLst>
      <p:ext uri="{BB962C8B-B14F-4D97-AF65-F5344CB8AC3E}">
        <p14:creationId xmlns:p14="http://schemas.microsoft.com/office/powerpoint/2010/main" val="2280220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462" y="857250"/>
            <a:ext cx="9974179" cy="685800"/>
          </a:xfrm>
        </p:spPr>
        <p:txBody>
          <a:bodyPr>
            <a:normAutofit fontScale="90000"/>
          </a:bodyPr>
          <a:lstStyle/>
          <a:p>
            <a:r>
              <a:rPr lang="en-CA" sz="3600" dirty="0"/>
              <a:t>Calgary Zone PCNs: Physician CII/CPAR Adoption Status</a:t>
            </a:r>
            <a:br>
              <a:rPr lang="en-CA" sz="2700" dirty="0"/>
            </a:br>
            <a:r>
              <a:rPr lang="en-CA" sz="1650" dirty="0"/>
              <a:t>August 2020</a:t>
            </a:r>
            <a:endParaRPr lang="en-CA" sz="3000" dirty="0"/>
          </a:p>
        </p:txBody>
      </p:sp>
      <p:graphicFrame>
        <p:nvGraphicFramePr>
          <p:cNvPr id="12" name="Chart 11">
            <a:extLst>
              <a:ext uri="{FF2B5EF4-FFF2-40B4-BE49-F238E27FC236}">
                <a16:creationId xmlns:a16="http://schemas.microsoft.com/office/drawing/2014/main" id="{00000000-0008-0000-0800-000007000000}"/>
              </a:ext>
            </a:extLst>
          </p:cNvPr>
          <p:cNvGraphicFramePr>
            <a:graphicFrameLocks/>
          </p:cNvGraphicFramePr>
          <p:nvPr>
            <p:extLst>
              <p:ext uri="{D42A27DB-BD31-4B8C-83A1-F6EECF244321}">
                <p14:modId xmlns:p14="http://schemas.microsoft.com/office/powerpoint/2010/main" val="3671736858"/>
              </p:ext>
            </p:extLst>
          </p:nvPr>
        </p:nvGraphicFramePr>
        <p:xfrm>
          <a:off x="1034716" y="1629918"/>
          <a:ext cx="10106526" cy="428165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616CE700-D9C5-4997-9EED-EA3F5699401A}"/>
              </a:ext>
            </a:extLst>
          </p:cNvPr>
          <p:cNvSpPr txBox="1"/>
          <p:nvPr/>
        </p:nvSpPr>
        <p:spPr>
          <a:xfrm>
            <a:off x="1777745" y="5911568"/>
            <a:ext cx="8763000" cy="784830"/>
          </a:xfrm>
          <a:prstGeom prst="rect">
            <a:avLst/>
          </a:prstGeom>
          <a:noFill/>
        </p:spPr>
        <p:txBody>
          <a:bodyPr wrap="square" rtlCol="0">
            <a:spAutoFit/>
          </a:bodyPr>
          <a:lstStyle/>
          <a:p>
            <a:pPr defTabSz="685800">
              <a:defRPr/>
            </a:pPr>
            <a:r>
              <a:rPr lang="en-CA" sz="900" b="1" dirty="0">
                <a:solidFill>
                  <a:srgbClr val="70AD47"/>
                </a:solidFill>
                <a:latin typeface="Calibri" panose="020F0502020204030204"/>
              </a:rPr>
              <a:t>NOTES</a:t>
            </a:r>
          </a:p>
          <a:p>
            <a:pPr marL="85725" indent="-85725" defTabSz="685800">
              <a:buFont typeface="Arial" panose="020B0604020202020204" pitchFamily="34" charset="0"/>
              <a:buChar char="•"/>
              <a:defRPr/>
            </a:pPr>
            <a:r>
              <a:rPr lang="en-CA" sz="900" dirty="0">
                <a:solidFill>
                  <a:prstClr val="black">
                    <a:lumMod val="50000"/>
                    <a:lumOff val="50000"/>
                  </a:prstClr>
                </a:solidFill>
                <a:latin typeface="Calibri" panose="020F0502020204030204"/>
              </a:rPr>
              <a:t>These graphics represent point in time numbers and are not cumulative. The data is accurate as of August 19, 2020.</a:t>
            </a:r>
          </a:p>
          <a:p>
            <a:pPr marL="85725" indent="-85725" defTabSz="685800">
              <a:buFont typeface="Arial" panose="020B0604020202020204" pitchFamily="34" charset="0"/>
              <a:buChar char="•"/>
              <a:defRPr/>
            </a:pPr>
            <a:r>
              <a:rPr lang="en-CA" sz="900" dirty="0">
                <a:solidFill>
                  <a:prstClr val="black">
                    <a:lumMod val="50000"/>
                    <a:lumOff val="50000"/>
                  </a:prstClr>
                </a:solidFill>
                <a:latin typeface="Calibri" panose="020F0502020204030204"/>
              </a:rPr>
              <a:t>The clinic status graphic represent the current number of clinics affiliated with a PCN in each stage of CII/CPAR adoption, as defined in the eHealth Deployment Status Report.</a:t>
            </a:r>
          </a:p>
          <a:p>
            <a:pPr marL="85725" indent="-85725" defTabSz="685800">
              <a:buFont typeface="Arial" panose="020B0604020202020204" pitchFamily="34" charset="0"/>
              <a:buChar char="•"/>
              <a:defRPr/>
            </a:pPr>
            <a:r>
              <a:rPr lang="en-CA" sz="900" dirty="0">
                <a:solidFill>
                  <a:prstClr val="black">
                    <a:lumMod val="50000"/>
                    <a:lumOff val="50000"/>
                  </a:prstClr>
                </a:solidFill>
                <a:latin typeface="Calibri" panose="020F0502020204030204"/>
              </a:rPr>
              <a:t>The physician status graphic represents the current number of family physicians and specialists affiliated with a PCN in each stage of CII/CPAR adoption, as defined in the eHealth Deployment Status Report.</a:t>
            </a:r>
            <a:endParaRPr lang="en-CA" sz="825" dirty="0">
              <a:solidFill>
                <a:prstClr val="black">
                  <a:lumMod val="50000"/>
                  <a:lumOff val="50000"/>
                </a:prstClr>
              </a:solidFill>
              <a:latin typeface="Calibri" panose="020F0502020204030204"/>
            </a:endParaRPr>
          </a:p>
        </p:txBody>
      </p:sp>
    </p:spTree>
    <p:extLst>
      <p:ext uri="{BB962C8B-B14F-4D97-AF65-F5344CB8AC3E}">
        <p14:creationId xmlns:p14="http://schemas.microsoft.com/office/powerpoint/2010/main" val="1755846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5" y="992886"/>
            <a:ext cx="9745579" cy="685800"/>
          </a:xfrm>
        </p:spPr>
        <p:txBody>
          <a:bodyPr>
            <a:normAutofit fontScale="90000"/>
          </a:bodyPr>
          <a:lstStyle/>
          <a:p>
            <a:r>
              <a:rPr lang="en-CA" sz="3600" dirty="0"/>
              <a:t>Calgary Zone Physician CII/CPAR Adoption Status</a:t>
            </a:r>
            <a:br>
              <a:rPr lang="en-CA" sz="2700" dirty="0"/>
            </a:br>
            <a:r>
              <a:rPr lang="en-CA" sz="1650" dirty="0"/>
              <a:t>August 2020</a:t>
            </a:r>
            <a:endParaRPr lang="en-CA" sz="3000" dirty="0"/>
          </a:p>
        </p:txBody>
      </p:sp>
      <p:graphicFrame>
        <p:nvGraphicFramePr>
          <p:cNvPr id="9" name="Chart 8">
            <a:extLst>
              <a:ext uri="{FF2B5EF4-FFF2-40B4-BE49-F238E27FC236}">
                <a16:creationId xmlns:a16="http://schemas.microsoft.com/office/drawing/2014/main" id="{00000000-0008-0000-0800-00000B000000}"/>
              </a:ext>
            </a:extLst>
          </p:cNvPr>
          <p:cNvGraphicFramePr>
            <a:graphicFrameLocks/>
          </p:cNvGraphicFramePr>
          <p:nvPr>
            <p:extLst>
              <p:ext uri="{D42A27DB-BD31-4B8C-83A1-F6EECF244321}">
                <p14:modId xmlns:p14="http://schemas.microsoft.com/office/powerpoint/2010/main" val="415864623"/>
              </p:ext>
            </p:extLst>
          </p:nvPr>
        </p:nvGraphicFramePr>
        <p:xfrm>
          <a:off x="1672389" y="1768641"/>
          <a:ext cx="8783053" cy="472841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0E8547BB-97AA-0C41-9523-7FD0993EE40D}"/>
              </a:ext>
            </a:extLst>
          </p:cNvPr>
          <p:cNvSpPr txBox="1"/>
          <p:nvPr/>
        </p:nvSpPr>
        <p:spPr>
          <a:xfrm>
            <a:off x="1179095" y="1961147"/>
            <a:ext cx="400110" cy="3717758"/>
          </a:xfrm>
          <a:prstGeom prst="rect">
            <a:avLst/>
          </a:prstGeom>
          <a:noFill/>
        </p:spPr>
        <p:txBody>
          <a:bodyPr vert="vert270" wrap="square" rtlCol="0">
            <a:spAutoFit/>
          </a:bodyPr>
          <a:lstStyle/>
          <a:p>
            <a:pPr algn="ctr"/>
            <a:r>
              <a:rPr lang="en-US" sz="1400" dirty="0"/>
              <a:t>Number of Physicians</a:t>
            </a:r>
          </a:p>
        </p:txBody>
      </p:sp>
    </p:spTree>
    <p:extLst>
      <p:ext uri="{BB962C8B-B14F-4D97-AF65-F5344CB8AC3E}">
        <p14:creationId xmlns:p14="http://schemas.microsoft.com/office/powerpoint/2010/main" val="9165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042" y="830179"/>
            <a:ext cx="9941774" cy="824938"/>
          </a:xfrm>
        </p:spPr>
        <p:txBody>
          <a:bodyPr>
            <a:noAutofit/>
          </a:bodyPr>
          <a:lstStyle/>
          <a:p>
            <a:r>
              <a:rPr lang="en-CA" sz="3200" dirty="0"/>
              <a:t>Calgary Zone PCNs: CII/CPAR Adoption and </a:t>
            </a:r>
            <a:br>
              <a:rPr lang="en-CA" sz="3200" dirty="0"/>
            </a:br>
            <a:r>
              <a:rPr lang="en-CA" sz="3200" dirty="0"/>
              <a:t>Roger’s Diffusion of Innovation Curve</a:t>
            </a:r>
          </a:p>
        </p:txBody>
      </p:sp>
      <p:graphicFrame>
        <p:nvGraphicFramePr>
          <p:cNvPr id="8" name="Chart 7">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2800621546"/>
              </p:ext>
            </p:extLst>
          </p:nvPr>
        </p:nvGraphicFramePr>
        <p:xfrm>
          <a:off x="1384293" y="1755648"/>
          <a:ext cx="9408033" cy="481584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Arrow Connector 4">
            <a:extLst>
              <a:ext uri="{FF2B5EF4-FFF2-40B4-BE49-F238E27FC236}">
                <a16:creationId xmlns:a16="http://schemas.microsoft.com/office/drawing/2014/main" id="{D5713DA6-3A61-49CC-BAD2-98A7340D896B}"/>
              </a:ext>
            </a:extLst>
          </p:cNvPr>
          <p:cNvCxnSpPr>
            <a:cxnSpLocks/>
          </p:cNvCxnSpPr>
          <p:nvPr/>
        </p:nvCxnSpPr>
        <p:spPr>
          <a:xfrm>
            <a:off x="4376928" y="4535424"/>
            <a:ext cx="0" cy="1328928"/>
          </a:xfrm>
          <a:prstGeom prst="straightConnector1">
            <a:avLst/>
          </a:prstGeom>
          <a:ln w="44450">
            <a:solidFill>
              <a:srgbClr val="00B050"/>
            </a:solidFill>
            <a:tailEnd type="triangle" w="lg" len="med"/>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CCE413BF-4D7C-40A8-8EB5-AD7D688D9F79}"/>
              </a:ext>
            </a:extLst>
          </p:cNvPr>
          <p:cNvSpPr txBox="1"/>
          <p:nvPr/>
        </p:nvSpPr>
        <p:spPr>
          <a:xfrm>
            <a:off x="984183" y="2057401"/>
            <a:ext cx="400110" cy="3970420"/>
          </a:xfrm>
          <a:prstGeom prst="rect">
            <a:avLst/>
          </a:prstGeom>
          <a:noFill/>
        </p:spPr>
        <p:txBody>
          <a:bodyPr vert="vert270" wrap="square" rtlCol="0">
            <a:spAutoFit/>
          </a:bodyPr>
          <a:lstStyle/>
          <a:p>
            <a:pPr algn="ctr"/>
            <a:r>
              <a:rPr lang="en-US" sz="1400" dirty="0"/>
              <a:t>Number of Physicians</a:t>
            </a:r>
          </a:p>
        </p:txBody>
      </p:sp>
    </p:spTree>
    <p:extLst>
      <p:ext uri="{BB962C8B-B14F-4D97-AF65-F5344CB8AC3E}">
        <p14:creationId xmlns:p14="http://schemas.microsoft.com/office/powerpoint/2010/main" val="1444093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9A068-79F7-46A1-BD7D-6688138A2143}"/>
              </a:ext>
            </a:extLst>
          </p:cNvPr>
          <p:cNvSpPr>
            <a:spLocks noGrp="1"/>
          </p:cNvSpPr>
          <p:nvPr>
            <p:ph type="title"/>
          </p:nvPr>
        </p:nvSpPr>
        <p:spPr>
          <a:xfrm>
            <a:off x="1101244" y="1065388"/>
            <a:ext cx="9763272" cy="1080406"/>
          </a:xfrm>
        </p:spPr>
        <p:txBody>
          <a:bodyPr anchor="ctr">
            <a:noAutofit/>
          </a:bodyPr>
          <a:lstStyle/>
          <a:p>
            <a:r>
              <a:rPr lang="en-US" sz="4000" dirty="0"/>
              <a:t>Schedule B - PMH Readiness Indicator</a:t>
            </a:r>
          </a:p>
        </p:txBody>
      </p:sp>
      <p:sp>
        <p:nvSpPr>
          <p:cNvPr id="3" name="Content Placeholder 2">
            <a:extLst>
              <a:ext uri="{FF2B5EF4-FFF2-40B4-BE49-F238E27FC236}">
                <a16:creationId xmlns:a16="http://schemas.microsoft.com/office/drawing/2014/main" id="{94B06FE4-DE82-44B8-A822-DC1FD0E9C7AD}"/>
              </a:ext>
            </a:extLst>
          </p:cNvPr>
          <p:cNvSpPr>
            <a:spLocks noGrp="1"/>
          </p:cNvSpPr>
          <p:nvPr>
            <p:ph idx="1"/>
          </p:nvPr>
        </p:nvSpPr>
        <p:spPr>
          <a:xfrm>
            <a:off x="1101244" y="2334126"/>
            <a:ext cx="9763272" cy="3619413"/>
          </a:xfrm>
        </p:spPr>
        <p:txBody>
          <a:bodyPr anchor="ctr">
            <a:normAutofit fontScale="92500" lnSpcReduction="10000"/>
          </a:bodyPr>
          <a:lstStyle/>
          <a:p>
            <a:r>
              <a:rPr lang="en-US" sz="2800" dirty="0">
                <a:solidFill>
                  <a:schemeClr val="tx1"/>
                </a:solidFill>
              </a:rPr>
              <a:t>Added to the Grant Agreement for 2020-21 fiscal year</a:t>
            </a:r>
            <a:endParaRPr lang="en-US" sz="2800" dirty="0">
              <a:cs typeface="Calibri"/>
            </a:endParaRPr>
          </a:p>
          <a:p>
            <a:r>
              <a:rPr lang="en-US" sz="2800" dirty="0">
                <a:solidFill>
                  <a:schemeClr val="tx1"/>
                </a:solidFill>
              </a:rPr>
              <a:t>Toolkit is expected later in 2020</a:t>
            </a:r>
          </a:p>
          <a:p>
            <a:pPr lvl="1"/>
            <a:r>
              <a:rPr lang="en-US" dirty="0">
                <a:solidFill>
                  <a:schemeClr val="tx1"/>
                </a:solidFill>
              </a:rPr>
              <a:t>Working group begins Sept. 2020 (AMA/ACTT, AHS and AH)</a:t>
            </a:r>
          </a:p>
          <a:p>
            <a:r>
              <a:rPr lang="en-US" sz="2800" dirty="0">
                <a:solidFill>
                  <a:schemeClr val="tx1"/>
                </a:solidFill>
              </a:rPr>
              <a:t>Indicators appear to be: Panel, CII/CPAR readiness, CII/CPAR adoption, and panel conflict management</a:t>
            </a:r>
          </a:p>
          <a:p>
            <a:r>
              <a:rPr lang="en-US" sz="2800" dirty="0">
                <a:solidFill>
                  <a:schemeClr val="tx1"/>
                </a:solidFill>
              </a:rPr>
              <a:t>Appears to be strong alignment between the monthly CII/CPAR PCN Status Reports* and indicators (7 of 9)</a:t>
            </a:r>
          </a:p>
          <a:p>
            <a:endParaRPr lang="en-US" sz="2400" dirty="0">
              <a:solidFill>
                <a:schemeClr val="tx1"/>
              </a:solidFill>
              <a:cs typeface="Calibri"/>
            </a:endParaRPr>
          </a:p>
          <a:p>
            <a:pPr marL="0" indent="0">
              <a:buNone/>
            </a:pPr>
            <a:r>
              <a:rPr lang="en-US" sz="2200" i="1" dirty="0">
                <a:solidFill>
                  <a:schemeClr val="tx1"/>
                </a:solidFill>
                <a:cs typeface="Calibri"/>
              </a:rPr>
              <a:t>*Distributed by eHealth to PCN E.D’s and identified PCN staff involved in CII/CPAR strategy</a:t>
            </a:r>
          </a:p>
        </p:txBody>
      </p:sp>
      <p:sp>
        <p:nvSpPr>
          <p:cNvPr id="5" name="Text Box 2">
            <a:extLst>
              <a:ext uri="{FF2B5EF4-FFF2-40B4-BE49-F238E27FC236}">
                <a16:creationId xmlns:a16="http://schemas.microsoft.com/office/drawing/2014/main" id="{D708BDBE-1B72-3341-BF56-89C35CA8DD1E}"/>
              </a:ext>
            </a:extLst>
          </p:cNvPr>
          <p:cNvSpPr txBox="1">
            <a:spLocks noChangeArrowheads="1"/>
          </p:cNvSpPr>
          <p:nvPr/>
        </p:nvSpPr>
        <p:spPr bwMode="auto">
          <a:xfrm>
            <a:off x="953075" y="6463047"/>
            <a:ext cx="10647460" cy="200272"/>
          </a:xfrm>
          <a:prstGeom prst="rect">
            <a:avLst/>
          </a:prstGeom>
          <a:solidFill>
            <a:srgbClr val="FFFFFF"/>
          </a:solidFill>
          <a:ln w="9525">
            <a:solidFill>
              <a:srgbClr val="000000"/>
            </a:solidFill>
            <a:miter lim="800000"/>
            <a:headEnd/>
            <a:tailEnd/>
          </a:ln>
        </p:spPr>
        <p:txBody>
          <a:bodyPr rot="0" vert="horz" wrap="square" lIns="68580" tIns="34290" rIns="68580" bIns="34290" anchor="t" anchorCtr="0">
            <a:noAutofit/>
          </a:bodyPr>
          <a:lstStyle/>
          <a:p>
            <a:pPr>
              <a:lnSpc>
                <a:spcPct val="107000"/>
              </a:lnSpc>
              <a:spcAft>
                <a:spcPts val="600"/>
              </a:spcAft>
            </a:pPr>
            <a:r>
              <a:rPr lang="en-CA" sz="825" dirty="0">
                <a:latin typeface="Calibri" panose="020F0502020204030204" pitchFamily="34" charset="0"/>
                <a:ea typeface="Calibri" panose="020F0502020204030204" pitchFamily="34" charset="0"/>
                <a:cs typeface="Times New Roman" panose="02020603050405020304" pitchFamily="18" charset="0"/>
              </a:rPr>
              <a:t>This document is prepared by and for AMA ACTT members to assist in an early understanding of the new Schedule B PMH Readiness Indicator. This document is not official. It is designed to provide practical understanding of potential alignment. </a:t>
            </a:r>
            <a:endParaRPr lang="en-US" sz="825"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8090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74C536-6E68-4110-A134-422FFE07457D}"/>
              </a:ext>
            </a:extLst>
          </p:cNvPr>
          <p:cNvSpPr>
            <a:spLocks noGrp="1"/>
          </p:cNvSpPr>
          <p:nvPr>
            <p:ph type="ctrTitle"/>
          </p:nvPr>
        </p:nvSpPr>
        <p:spPr/>
        <p:txBody>
          <a:bodyPr/>
          <a:lstStyle/>
          <a:p>
            <a:r>
              <a:rPr lang="en-US" dirty="0">
                <a:cs typeface="Calibri"/>
              </a:rPr>
              <a:t>CII/CPAR from Vision to Operations</a:t>
            </a:r>
            <a:endParaRPr lang="en-US" dirty="0"/>
          </a:p>
        </p:txBody>
      </p:sp>
      <p:sp>
        <p:nvSpPr>
          <p:cNvPr id="6" name="Text Placeholder 5">
            <a:extLst>
              <a:ext uri="{FF2B5EF4-FFF2-40B4-BE49-F238E27FC236}">
                <a16:creationId xmlns:a16="http://schemas.microsoft.com/office/drawing/2014/main" id="{6EC8C831-2ACA-4D7E-B312-23CAFDD82C73}"/>
              </a:ext>
            </a:extLst>
          </p:cNvPr>
          <p:cNvSpPr>
            <a:spLocks noGrp="1"/>
          </p:cNvSpPr>
          <p:nvPr>
            <p:ph type="subTitle" idx="1"/>
          </p:nvPr>
        </p:nvSpPr>
        <p:spPr>
          <a:xfrm>
            <a:off x="1828800" y="3886200"/>
            <a:ext cx="8534400" cy="785191"/>
          </a:xfrm>
        </p:spPr>
        <p:txBody>
          <a:bodyPr>
            <a:normAutofit/>
          </a:bodyPr>
          <a:lstStyle/>
          <a:p>
            <a:r>
              <a:rPr lang="en-US" sz="4000" dirty="0">
                <a:solidFill>
                  <a:srgbClr val="005382"/>
                </a:solidFill>
                <a:cs typeface="Calibri"/>
              </a:rPr>
              <a:t>From Your Board to PCN Operations</a:t>
            </a:r>
          </a:p>
        </p:txBody>
      </p:sp>
      <p:sp>
        <p:nvSpPr>
          <p:cNvPr id="4" name="Slide Number Placeholder 3">
            <a:extLst>
              <a:ext uri="{FF2B5EF4-FFF2-40B4-BE49-F238E27FC236}">
                <a16:creationId xmlns:a16="http://schemas.microsoft.com/office/drawing/2014/main" id="{E897E393-7F21-4749-9958-C2DC0C8B6B2A}"/>
              </a:ext>
            </a:extLst>
          </p:cNvPr>
          <p:cNvSpPr>
            <a:spLocks noGrp="1"/>
          </p:cNvSpPr>
          <p:nvPr>
            <p:ph type="sldNum" sz="quarter" idx="12"/>
          </p:nvPr>
        </p:nvSpPr>
        <p:spPr/>
        <p:txBody>
          <a:bodyPr/>
          <a:lstStyle/>
          <a:p>
            <a:fld id="{B1C0C14C-C072-ED45-9658-2A9BA114750F}" type="slidenum">
              <a:rPr lang="en-US" smtClean="0"/>
              <a:t>16</a:t>
            </a:fld>
            <a:endParaRPr lang="en-US"/>
          </a:p>
        </p:txBody>
      </p:sp>
      <p:sp>
        <p:nvSpPr>
          <p:cNvPr id="2" name="TextBox 1">
            <a:extLst>
              <a:ext uri="{FF2B5EF4-FFF2-40B4-BE49-F238E27FC236}">
                <a16:creationId xmlns:a16="http://schemas.microsoft.com/office/drawing/2014/main" id="{C2B3E2F7-143F-2E4B-9ED9-07451570505A}"/>
              </a:ext>
            </a:extLst>
          </p:cNvPr>
          <p:cNvSpPr txBox="1"/>
          <p:nvPr/>
        </p:nvSpPr>
        <p:spPr>
          <a:xfrm>
            <a:off x="3766930" y="4758858"/>
            <a:ext cx="4462670" cy="523220"/>
          </a:xfrm>
          <a:prstGeom prst="rect">
            <a:avLst/>
          </a:prstGeom>
          <a:noFill/>
        </p:spPr>
        <p:txBody>
          <a:bodyPr wrap="square" rtlCol="0">
            <a:spAutoFit/>
          </a:bodyPr>
          <a:lstStyle/>
          <a:p>
            <a:pPr algn="ctr"/>
            <a:r>
              <a:rPr lang="en-US" sz="2800" dirty="0">
                <a:solidFill>
                  <a:srgbClr val="00B050"/>
                </a:solidFill>
                <a:cs typeface="Calibri"/>
              </a:rPr>
              <a:t>(from 5% to 80%)</a:t>
            </a:r>
            <a:endParaRPr lang="en-US" sz="2800" dirty="0">
              <a:solidFill>
                <a:srgbClr val="00B050"/>
              </a:solidFill>
            </a:endParaRPr>
          </a:p>
        </p:txBody>
      </p:sp>
    </p:spTree>
    <p:extLst>
      <p:ext uri="{BB962C8B-B14F-4D97-AF65-F5344CB8AC3E}">
        <p14:creationId xmlns:p14="http://schemas.microsoft.com/office/powerpoint/2010/main" val="414285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642E-8649-452C-B325-69593EACB23B}"/>
              </a:ext>
            </a:extLst>
          </p:cNvPr>
          <p:cNvSpPr>
            <a:spLocks noGrp="1"/>
          </p:cNvSpPr>
          <p:nvPr>
            <p:ph type="title"/>
          </p:nvPr>
        </p:nvSpPr>
        <p:spPr>
          <a:xfrm>
            <a:off x="718502" y="1175009"/>
            <a:ext cx="10959976" cy="1143000"/>
          </a:xfrm>
        </p:spPr>
        <p:txBody>
          <a:bodyPr>
            <a:normAutofit/>
          </a:bodyPr>
          <a:lstStyle/>
          <a:p>
            <a:r>
              <a:rPr lang="en-US" dirty="0">
                <a:cs typeface="Calibri"/>
              </a:rPr>
              <a:t>Leading Change: What factors ensure success?</a:t>
            </a:r>
            <a:endParaRPr lang="en-US" dirty="0"/>
          </a:p>
        </p:txBody>
      </p:sp>
      <p:sp>
        <p:nvSpPr>
          <p:cNvPr id="3" name="Subtitle 2">
            <a:extLst>
              <a:ext uri="{FF2B5EF4-FFF2-40B4-BE49-F238E27FC236}">
                <a16:creationId xmlns:a16="http://schemas.microsoft.com/office/drawing/2014/main" id="{46841F4F-E735-42C2-95A0-A7890D418AFB}"/>
              </a:ext>
            </a:extLst>
          </p:cNvPr>
          <p:cNvSpPr>
            <a:spLocks noGrp="1"/>
          </p:cNvSpPr>
          <p:nvPr>
            <p:ph idx="1"/>
          </p:nvPr>
        </p:nvSpPr>
        <p:spPr>
          <a:xfrm>
            <a:off x="963242" y="2749608"/>
            <a:ext cx="5397802" cy="3376555"/>
          </a:xfrm>
        </p:spPr>
        <p:txBody>
          <a:bodyPr vert="horz" lIns="91440" tIns="45720" rIns="91440" bIns="45720" rtlCol="0" anchor="t">
            <a:normAutofit fontScale="85000" lnSpcReduction="10000"/>
          </a:bodyPr>
          <a:lstStyle/>
          <a:p>
            <a:pPr marL="457200" indent="-457200">
              <a:buChar char="•"/>
            </a:pPr>
            <a:r>
              <a:rPr lang="en-US" dirty="0">
                <a:cs typeface="Calibri"/>
              </a:rPr>
              <a:t>Visible leadership</a:t>
            </a:r>
            <a:endParaRPr lang="en-US" dirty="0"/>
          </a:p>
          <a:p>
            <a:pPr marL="457200" indent="-457200">
              <a:buChar char="•"/>
            </a:pPr>
            <a:r>
              <a:rPr lang="en-US" dirty="0">
                <a:cs typeface="Calibri"/>
              </a:rPr>
              <a:t>Senior team alignment</a:t>
            </a:r>
          </a:p>
          <a:p>
            <a:pPr marL="457200" indent="-457200">
              <a:buChar char="•"/>
            </a:pPr>
            <a:r>
              <a:rPr lang="en-US" dirty="0">
                <a:ea typeface="+mn-lt"/>
                <a:cs typeface="+mn-lt"/>
              </a:rPr>
              <a:t>Communicating while being engaging (need the ‘why’)</a:t>
            </a:r>
          </a:p>
          <a:p>
            <a:pPr marL="457200" indent="-457200">
              <a:buChar char="•"/>
            </a:pPr>
            <a:r>
              <a:rPr lang="en-US" dirty="0">
                <a:cs typeface="Calibri"/>
              </a:rPr>
              <a:t>Linking change to work underway (avoid change fatigue)</a:t>
            </a:r>
          </a:p>
          <a:p>
            <a:pPr marL="457200" indent="-457200">
              <a:buChar char="•"/>
            </a:pPr>
            <a:r>
              <a:rPr lang="en-US" dirty="0">
                <a:cs typeface="Calibri"/>
              </a:rPr>
              <a:t>Assigning resources </a:t>
            </a:r>
          </a:p>
        </p:txBody>
      </p:sp>
      <p:pic>
        <p:nvPicPr>
          <p:cNvPr id="5" name="Picture 4">
            <a:extLst>
              <a:ext uri="{FF2B5EF4-FFF2-40B4-BE49-F238E27FC236}">
                <a16:creationId xmlns:a16="http://schemas.microsoft.com/office/drawing/2014/main" id="{DBEBC481-E833-EE44-92DB-15996401D2B6}"/>
              </a:ext>
            </a:extLst>
          </p:cNvPr>
          <p:cNvPicPr>
            <a:picLocks noChangeAspect="1"/>
          </p:cNvPicPr>
          <p:nvPr/>
        </p:nvPicPr>
        <p:blipFill>
          <a:blip r:embed="rId3"/>
          <a:stretch>
            <a:fillRect/>
          </a:stretch>
        </p:blipFill>
        <p:spPr>
          <a:xfrm>
            <a:off x="6857724" y="2318009"/>
            <a:ext cx="4492763" cy="3859275"/>
          </a:xfrm>
          <a:prstGeom prst="rect">
            <a:avLst/>
          </a:prstGeom>
        </p:spPr>
      </p:pic>
      <p:sp>
        <p:nvSpPr>
          <p:cNvPr id="8" name="TextBox 7">
            <a:extLst>
              <a:ext uri="{FF2B5EF4-FFF2-40B4-BE49-F238E27FC236}">
                <a16:creationId xmlns:a16="http://schemas.microsoft.com/office/drawing/2014/main" id="{C4E2D5F5-40EF-E64A-AAEB-0F36F474A79F}"/>
              </a:ext>
            </a:extLst>
          </p:cNvPr>
          <p:cNvSpPr txBox="1"/>
          <p:nvPr/>
        </p:nvSpPr>
        <p:spPr>
          <a:xfrm>
            <a:off x="7359649" y="6177284"/>
            <a:ext cx="4154833" cy="461665"/>
          </a:xfrm>
          <a:prstGeom prst="rect">
            <a:avLst/>
          </a:prstGeom>
          <a:noFill/>
        </p:spPr>
        <p:txBody>
          <a:bodyPr wrap="square" rtlCol="0">
            <a:spAutoFit/>
          </a:bodyPr>
          <a:lstStyle/>
          <a:p>
            <a:r>
              <a:rPr lang="en-CA" sz="1400" dirty="0"/>
              <a:t>The 8-Step Process for Leading Change; J. Kotter</a:t>
            </a:r>
          </a:p>
          <a:p>
            <a:r>
              <a:rPr lang="en-CA" sz="1000" dirty="0">
                <a:hlinkClick r:id="rId4"/>
              </a:rPr>
              <a:t>https://www.kotterinc.com/8-steps-process-for-leading-change/</a:t>
            </a:r>
            <a:endParaRPr lang="en-US" sz="1000" dirty="0"/>
          </a:p>
        </p:txBody>
      </p:sp>
    </p:spTree>
    <p:extLst>
      <p:ext uri="{BB962C8B-B14F-4D97-AF65-F5344CB8AC3E}">
        <p14:creationId xmlns:p14="http://schemas.microsoft.com/office/powerpoint/2010/main" val="354872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8AE72-6DFB-4270-9721-5F8D1A774DE1}"/>
              </a:ext>
            </a:extLst>
          </p:cNvPr>
          <p:cNvSpPr>
            <a:spLocks noGrp="1"/>
          </p:cNvSpPr>
          <p:nvPr>
            <p:ph type="title"/>
          </p:nvPr>
        </p:nvSpPr>
        <p:spPr>
          <a:xfrm>
            <a:off x="1245277" y="2763177"/>
            <a:ext cx="9701446" cy="1143000"/>
          </a:xfrm>
        </p:spPr>
        <p:txBody>
          <a:bodyPr>
            <a:noAutofit/>
          </a:bodyPr>
          <a:lstStyle/>
          <a:p>
            <a:pPr algn="ctr"/>
            <a:r>
              <a:rPr lang="en-US" sz="4800" dirty="0">
                <a:solidFill>
                  <a:srgbClr val="005382"/>
                </a:solidFill>
                <a:cs typeface="Calibri"/>
              </a:rPr>
              <a:t>What do you think are your most important next steps to take?</a:t>
            </a:r>
          </a:p>
        </p:txBody>
      </p:sp>
      <p:sp>
        <p:nvSpPr>
          <p:cNvPr id="4" name="Slide Number Placeholder 3">
            <a:extLst>
              <a:ext uri="{FF2B5EF4-FFF2-40B4-BE49-F238E27FC236}">
                <a16:creationId xmlns:a16="http://schemas.microsoft.com/office/drawing/2014/main" id="{23787EA8-7D4F-4CDC-8484-94050C84B4FF}"/>
              </a:ext>
            </a:extLst>
          </p:cNvPr>
          <p:cNvSpPr>
            <a:spLocks noGrp="1"/>
          </p:cNvSpPr>
          <p:nvPr>
            <p:ph type="sldNum" sz="quarter" idx="12"/>
          </p:nvPr>
        </p:nvSpPr>
        <p:spPr/>
        <p:txBody>
          <a:bodyPr/>
          <a:lstStyle/>
          <a:p>
            <a:fld id="{B1C0C14C-C072-ED45-9658-2A9BA114750F}" type="slidenum">
              <a:rPr lang="en-US" smtClean="0"/>
              <a:t>18</a:t>
            </a:fld>
            <a:endParaRPr lang="en-US"/>
          </a:p>
        </p:txBody>
      </p:sp>
    </p:spTree>
    <p:extLst>
      <p:ext uri="{BB962C8B-B14F-4D97-AF65-F5344CB8AC3E}">
        <p14:creationId xmlns:p14="http://schemas.microsoft.com/office/powerpoint/2010/main" val="3001541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A7BC84-7F58-6C41-995A-245367D8F5C1}"/>
              </a:ext>
            </a:extLst>
          </p:cNvPr>
          <p:cNvSpPr>
            <a:spLocks noGrp="1"/>
          </p:cNvSpPr>
          <p:nvPr>
            <p:ph idx="1"/>
          </p:nvPr>
        </p:nvSpPr>
        <p:spPr>
          <a:xfrm>
            <a:off x="963241" y="3071191"/>
            <a:ext cx="10619159" cy="3054972"/>
          </a:xfrm>
        </p:spPr>
        <p:txBody>
          <a:bodyPr>
            <a:normAutofit/>
          </a:bodyPr>
          <a:lstStyle/>
          <a:p>
            <a:pPr marL="0" indent="0">
              <a:buNone/>
            </a:pPr>
            <a:endParaRPr lang="en-US" dirty="0">
              <a:solidFill>
                <a:srgbClr val="0000FF"/>
              </a:solidFill>
            </a:endParaRPr>
          </a:p>
          <a:p>
            <a:pPr marL="0" indent="0">
              <a:buNone/>
            </a:pPr>
            <a:r>
              <a:rPr lang="en-US" dirty="0">
                <a:solidFill>
                  <a:srgbClr val="0000FF"/>
                </a:solidFill>
              </a:rPr>
              <a:t>Questions?</a:t>
            </a:r>
          </a:p>
          <a:p>
            <a:pPr marL="0" indent="0">
              <a:buNone/>
            </a:pPr>
            <a:endParaRPr lang="en-US" dirty="0">
              <a:solidFill>
                <a:srgbClr val="0000FF"/>
              </a:solidFill>
            </a:endParaRPr>
          </a:p>
          <a:p>
            <a:pPr marL="0" indent="0">
              <a:buNone/>
            </a:pPr>
            <a:r>
              <a:rPr lang="en-US" sz="2000" dirty="0">
                <a:solidFill>
                  <a:schemeClr val="tx1"/>
                </a:solidFill>
              </a:rPr>
              <a:t>ACTT support:</a:t>
            </a:r>
          </a:p>
          <a:p>
            <a:r>
              <a:rPr lang="en-US" sz="2000" dirty="0">
                <a:solidFill>
                  <a:srgbClr val="0000FF"/>
                </a:solidFill>
                <a:hlinkClick r:id="rId2"/>
              </a:rPr>
              <a:t>Jillian.Bates@albertadoctors.org</a:t>
            </a:r>
            <a:endParaRPr lang="en-US" sz="2000" dirty="0"/>
          </a:p>
          <a:p>
            <a:r>
              <a:rPr lang="en-US" sz="2000" dirty="0">
                <a:hlinkClick r:id="rId3"/>
              </a:rPr>
              <a:t>Kari.Remington@albertadoctors.org</a:t>
            </a:r>
            <a:endParaRPr lang="en-US" sz="2000" dirty="0"/>
          </a:p>
        </p:txBody>
      </p:sp>
      <p:sp>
        <p:nvSpPr>
          <p:cNvPr id="4" name="Slide Number Placeholder 3">
            <a:extLst>
              <a:ext uri="{FF2B5EF4-FFF2-40B4-BE49-F238E27FC236}">
                <a16:creationId xmlns:a16="http://schemas.microsoft.com/office/drawing/2014/main" id="{AD774996-5098-E74E-9493-7BA5D05758F8}"/>
              </a:ext>
            </a:extLst>
          </p:cNvPr>
          <p:cNvSpPr>
            <a:spLocks noGrp="1"/>
          </p:cNvSpPr>
          <p:nvPr>
            <p:ph type="sldNum" sz="quarter" idx="12"/>
          </p:nvPr>
        </p:nvSpPr>
        <p:spPr/>
        <p:txBody>
          <a:bodyPr/>
          <a:lstStyle/>
          <a:p>
            <a:fld id="{B1C0C14C-C072-ED45-9658-2A9BA114750F}" type="slidenum">
              <a:rPr lang="en-US" smtClean="0"/>
              <a:t>19</a:t>
            </a:fld>
            <a:endParaRPr lang="en-US"/>
          </a:p>
        </p:txBody>
      </p:sp>
      <p:sp>
        <p:nvSpPr>
          <p:cNvPr id="6" name="Title 5">
            <a:extLst>
              <a:ext uri="{FF2B5EF4-FFF2-40B4-BE49-F238E27FC236}">
                <a16:creationId xmlns:a16="http://schemas.microsoft.com/office/drawing/2014/main" id="{FB3111F2-89EF-3342-9CEB-3B666DEE46D8}"/>
              </a:ext>
            </a:extLst>
          </p:cNvPr>
          <p:cNvSpPr>
            <a:spLocks noGrp="1"/>
          </p:cNvSpPr>
          <p:nvPr>
            <p:ph type="title"/>
          </p:nvPr>
        </p:nvSpPr>
        <p:spPr>
          <a:xfrm>
            <a:off x="963241" y="1360171"/>
            <a:ext cx="10619159" cy="1480832"/>
          </a:xfrm>
        </p:spPr>
        <p:txBody>
          <a:bodyPr/>
          <a:lstStyle/>
          <a:p>
            <a:r>
              <a:rPr lang="en-US" dirty="0"/>
              <a:t>Have you chosen to participate in CII/CPAR?</a:t>
            </a:r>
          </a:p>
        </p:txBody>
      </p:sp>
    </p:spTree>
    <p:extLst>
      <p:ext uri="{BB962C8B-B14F-4D97-AF65-F5344CB8AC3E}">
        <p14:creationId xmlns:p14="http://schemas.microsoft.com/office/powerpoint/2010/main" val="1346041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7167" y="4308688"/>
            <a:ext cx="2758479" cy="1217924"/>
          </a:xfrm>
          <a:prstGeom prst="rect">
            <a:avLst/>
          </a:prstGeom>
        </p:spPr>
      </p:pic>
      <p:sp>
        <p:nvSpPr>
          <p:cNvPr id="3" name="TextBox 2">
            <a:extLst>
              <a:ext uri="{FF2B5EF4-FFF2-40B4-BE49-F238E27FC236}">
                <a16:creationId xmlns:a16="http://schemas.microsoft.com/office/drawing/2014/main" id="{A5DB3670-4C58-4990-8D03-371EA7A9569C}"/>
              </a:ext>
            </a:extLst>
          </p:cNvPr>
          <p:cNvSpPr txBox="1"/>
          <p:nvPr/>
        </p:nvSpPr>
        <p:spPr>
          <a:xfrm>
            <a:off x="2206752" y="1341120"/>
            <a:ext cx="7839456" cy="1446550"/>
          </a:xfrm>
          <a:prstGeom prst="rect">
            <a:avLst/>
          </a:prstGeom>
          <a:noFill/>
        </p:spPr>
        <p:txBody>
          <a:bodyPr wrap="square" rtlCol="0">
            <a:spAutoFit/>
          </a:bodyPr>
          <a:lstStyle/>
          <a:p>
            <a:pPr algn="ctr"/>
            <a:r>
              <a:rPr lang="en-US" sz="8800" b="1" dirty="0">
                <a:solidFill>
                  <a:srgbClr val="0070C0"/>
                </a:solidFill>
              </a:rPr>
              <a:t>Why CII/CPAR?</a:t>
            </a:r>
          </a:p>
        </p:txBody>
      </p:sp>
      <p:sp>
        <p:nvSpPr>
          <p:cNvPr id="5" name="TextBox 4">
            <a:extLst>
              <a:ext uri="{FF2B5EF4-FFF2-40B4-BE49-F238E27FC236}">
                <a16:creationId xmlns:a16="http://schemas.microsoft.com/office/drawing/2014/main" id="{2D091D58-2DE5-4C92-AA67-EB42639984E7}"/>
              </a:ext>
            </a:extLst>
          </p:cNvPr>
          <p:cNvSpPr txBox="1"/>
          <p:nvPr/>
        </p:nvSpPr>
        <p:spPr>
          <a:xfrm>
            <a:off x="3895809" y="5654186"/>
            <a:ext cx="5970086" cy="830997"/>
          </a:xfrm>
          <a:prstGeom prst="rect">
            <a:avLst/>
          </a:prstGeom>
          <a:noFill/>
        </p:spPr>
        <p:txBody>
          <a:bodyPr wrap="square" rtlCol="0">
            <a:spAutoFit/>
          </a:bodyPr>
          <a:lstStyle/>
          <a:p>
            <a:r>
              <a:rPr lang="en-US" sz="2400" dirty="0">
                <a:solidFill>
                  <a:srgbClr val="4F97BC"/>
                </a:solidFill>
              </a:rPr>
              <a:t>Community Information Integration/ </a:t>
            </a:r>
          </a:p>
          <a:p>
            <a:r>
              <a:rPr lang="en-US" sz="2400" dirty="0">
                <a:solidFill>
                  <a:srgbClr val="4F97BC"/>
                </a:solidFill>
              </a:rPr>
              <a:t>Central Patient Attachment Registry</a:t>
            </a:r>
          </a:p>
        </p:txBody>
      </p:sp>
    </p:spTree>
    <p:extLst>
      <p:ext uri="{BB962C8B-B14F-4D97-AF65-F5344CB8AC3E}">
        <p14:creationId xmlns:p14="http://schemas.microsoft.com/office/powerpoint/2010/main" val="2683276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08143" y="6208295"/>
            <a:ext cx="4098584" cy="441051"/>
          </a:xfrm>
        </p:spPr>
        <p:txBody>
          <a:bodyPr>
            <a:normAutofit fontScale="90000"/>
          </a:bodyPr>
          <a:lstStyle/>
          <a:p>
            <a:r>
              <a:rPr lang="en-US" sz="3200" dirty="0"/>
              <a:t>Dr. Heidi Fell (CFPCN)</a:t>
            </a:r>
          </a:p>
        </p:txBody>
      </p:sp>
      <p:pic>
        <p:nvPicPr>
          <p:cNvPr id="6" name="Picture 8" descr="Image result for electronic medical reco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1191" y="2927212"/>
            <a:ext cx="705854" cy="5406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2072" y="1342716"/>
            <a:ext cx="2374058" cy="2374058"/>
          </a:xfrm>
          <a:prstGeom prst="rect">
            <a:avLst/>
          </a:prstGeom>
        </p:spPr>
      </p:pic>
      <p:pic>
        <p:nvPicPr>
          <p:cNvPr id="9" name="Content Placeholder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19943" y="3976071"/>
            <a:ext cx="1320470" cy="583015"/>
          </a:xfrm>
          <a:prstGeom prst="rect">
            <a:avLst/>
          </a:prstGeom>
        </p:spPr>
      </p:pic>
      <p:sp>
        <p:nvSpPr>
          <p:cNvPr id="7" name="TextBox 6"/>
          <p:cNvSpPr txBox="1"/>
          <p:nvPr/>
        </p:nvSpPr>
        <p:spPr>
          <a:xfrm>
            <a:off x="7928458" y="2352682"/>
            <a:ext cx="1083195" cy="400110"/>
          </a:xfrm>
          <a:prstGeom prst="rect">
            <a:avLst/>
          </a:prstGeom>
          <a:noFill/>
        </p:spPr>
        <p:txBody>
          <a:bodyPr wrap="square" rtlCol="0">
            <a:spAutoFit/>
          </a:bodyPr>
          <a:lstStyle>
            <a:defPPr>
              <a:defRPr lang="en-US"/>
            </a:defPPr>
            <a:lvl1pPr algn="ctr" defTabSz="914378">
              <a:defRPr sz="1200" b="1">
                <a:solidFill>
                  <a:srgbClr val="275971"/>
                </a:solidFill>
                <a:ea typeface="+mj-ea"/>
                <a:cs typeface="+mj-cs"/>
              </a:defRPr>
            </a:lvl1pPr>
          </a:lstStyle>
          <a:p>
            <a:r>
              <a:rPr lang="en-US" sz="1000" dirty="0"/>
              <a:t>Community </a:t>
            </a:r>
            <a:br>
              <a:rPr lang="en-US" sz="1000" dirty="0"/>
            </a:br>
            <a:r>
              <a:rPr lang="en-US" sz="1000" dirty="0"/>
              <a:t>Physician Office</a:t>
            </a:r>
          </a:p>
        </p:txBody>
      </p:sp>
      <p:grpSp>
        <p:nvGrpSpPr>
          <p:cNvPr id="11" name="Group 10"/>
          <p:cNvGrpSpPr/>
          <p:nvPr/>
        </p:nvGrpSpPr>
        <p:grpSpPr>
          <a:xfrm>
            <a:off x="3567302" y="4167905"/>
            <a:ext cx="1320470" cy="1777075"/>
            <a:chOff x="5526304" y="4897871"/>
            <a:chExt cx="1284199" cy="1634120"/>
          </a:xfrm>
        </p:grpSpPr>
        <p:pic>
          <p:nvPicPr>
            <p:cNvPr id="12" name="Picture 11"/>
            <p:cNvPicPr>
              <a:picLocks noChangeAspect="1"/>
            </p:cNvPicPr>
            <p:nvPr/>
          </p:nvPicPr>
          <p:blipFill>
            <a:blip r:embed="rId6"/>
            <a:stretch>
              <a:fillRect/>
            </a:stretch>
          </p:blipFill>
          <p:spPr>
            <a:xfrm>
              <a:off x="5670285" y="4897871"/>
              <a:ext cx="1008579" cy="1298928"/>
            </a:xfrm>
            <a:prstGeom prst="rect">
              <a:avLst/>
            </a:prstGeom>
          </p:spPr>
        </p:pic>
        <p:sp>
          <p:nvSpPr>
            <p:cNvPr id="13" name="TextBox 12"/>
            <p:cNvSpPr txBox="1"/>
            <p:nvPr/>
          </p:nvSpPr>
          <p:spPr>
            <a:xfrm>
              <a:off x="5526304" y="6131882"/>
              <a:ext cx="1284199" cy="400109"/>
            </a:xfrm>
            <a:prstGeom prst="rect">
              <a:avLst/>
            </a:prstGeom>
            <a:noFill/>
          </p:spPr>
          <p:txBody>
            <a:bodyPr wrap="none" rtlCol="0">
              <a:spAutoFit/>
            </a:bodyPr>
            <a:lstStyle/>
            <a:p>
              <a:r>
                <a:rPr lang="en-US" sz="1350" dirty="0"/>
                <a:t>Emergency</a:t>
              </a:r>
              <a:endParaRPr lang="en-CA" sz="1350" dirty="0"/>
            </a:p>
          </p:txBody>
        </p:sp>
      </p:grpSp>
      <p:grpSp>
        <p:nvGrpSpPr>
          <p:cNvPr id="18" name="Google Shape;450;p39"/>
          <p:cNvGrpSpPr/>
          <p:nvPr/>
        </p:nvGrpSpPr>
        <p:grpSpPr>
          <a:xfrm>
            <a:off x="2532917" y="2129590"/>
            <a:ext cx="663771" cy="1422326"/>
            <a:chOff x="4076175" y="2267050"/>
            <a:chExt cx="173450" cy="504375"/>
          </a:xfrm>
          <a:solidFill>
            <a:srgbClr val="275971"/>
          </a:solidFill>
        </p:grpSpPr>
        <p:sp>
          <p:nvSpPr>
            <p:cNvPr id="19" name="Google Shape;451;p39"/>
            <p:cNvSpPr/>
            <p:nvPr/>
          </p:nvSpPr>
          <p:spPr>
            <a:xfrm>
              <a:off x="4122600" y="2267050"/>
              <a:ext cx="80600" cy="91625"/>
            </a:xfrm>
            <a:custGeom>
              <a:avLst/>
              <a:gdLst/>
              <a:ahLst/>
              <a:cxnLst/>
              <a:rect l="l" t="t" r="r" b="b"/>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grpFill/>
            <a:ln>
              <a:solidFill>
                <a:srgbClr val="275971"/>
              </a:solidFill>
            </a:ln>
          </p:spPr>
          <p:txBody>
            <a:bodyPr spcFirstLastPara="1" wrap="square" lIns="68569" tIns="68569" rIns="68569" bIns="68569" anchor="ctr" anchorCtr="0">
              <a:noAutofit/>
            </a:bodyPr>
            <a:lstStyle/>
            <a:p>
              <a:pPr defTabSz="685784">
                <a:buClr>
                  <a:srgbClr val="000000"/>
                </a:buClr>
              </a:pPr>
              <a:endParaRPr sz="1050" kern="0">
                <a:solidFill>
                  <a:srgbClr val="000000"/>
                </a:solidFill>
                <a:latin typeface="Arial"/>
                <a:cs typeface="Arial"/>
                <a:sym typeface="Arial"/>
              </a:endParaRPr>
            </a:p>
          </p:txBody>
        </p:sp>
        <p:sp>
          <p:nvSpPr>
            <p:cNvPr id="20" name="Google Shape;452;p39"/>
            <p:cNvSpPr/>
            <p:nvPr/>
          </p:nvSpPr>
          <p:spPr>
            <a:xfrm>
              <a:off x="4076175" y="2370250"/>
              <a:ext cx="173450" cy="401175"/>
            </a:xfrm>
            <a:custGeom>
              <a:avLst/>
              <a:gdLst/>
              <a:ahLst/>
              <a:cxnLst/>
              <a:rect l="l" t="t" r="r" b="b"/>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grpFill/>
            <a:ln>
              <a:solidFill>
                <a:srgbClr val="275971"/>
              </a:solidFill>
            </a:ln>
          </p:spPr>
          <p:txBody>
            <a:bodyPr spcFirstLastPara="1" wrap="square" lIns="68569" tIns="68569" rIns="68569" bIns="68569" anchor="ctr" anchorCtr="0">
              <a:noAutofit/>
            </a:bodyPr>
            <a:lstStyle/>
            <a:p>
              <a:pPr defTabSz="685784">
                <a:buClr>
                  <a:srgbClr val="000000"/>
                </a:buClr>
              </a:pPr>
              <a:endParaRPr sz="1050" kern="0">
                <a:solidFill>
                  <a:srgbClr val="000000"/>
                </a:solidFill>
                <a:latin typeface="Arial"/>
                <a:cs typeface="Arial"/>
                <a:sym typeface="Arial"/>
              </a:endParaRPr>
            </a:p>
          </p:txBody>
        </p:sp>
      </p:grpSp>
      <p:cxnSp>
        <p:nvCxnSpPr>
          <p:cNvPr id="34" name="Straight Arrow Connector 33"/>
          <p:cNvCxnSpPr/>
          <p:nvPr/>
        </p:nvCxnSpPr>
        <p:spPr>
          <a:xfrm flipV="1">
            <a:off x="6753416" y="3700309"/>
            <a:ext cx="405692" cy="439620"/>
          </a:xfrm>
          <a:prstGeom prst="straightConnector1">
            <a:avLst/>
          </a:prstGeom>
          <a:ln w="63500">
            <a:solidFill>
              <a:srgbClr val="D45500"/>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7206207" y="3607407"/>
            <a:ext cx="1179105" cy="300082"/>
          </a:xfrm>
          <a:prstGeom prst="rect">
            <a:avLst/>
          </a:prstGeom>
          <a:noFill/>
        </p:spPr>
        <p:txBody>
          <a:bodyPr wrap="none" lIns="68580" tIns="34290" rIns="68580" bIns="34290">
            <a:spAutoFit/>
          </a:bodyPr>
          <a:lstStyle/>
          <a:p>
            <a:pPr algn="ctr"/>
            <a:r>
              <a:rPr lang="en-US" sz="1500" b="1" dirty="0" err="1">
                <a:ln w="22225">
                  <a:solidFill>
                    <a:schemeClr val="accent2"/>
                  </a:solidFill>
                  <a:prstDash val="solid"/>
                </a:ln>
                <a:solidFill>
                  <a:schemeClr val="accent2">
                    <a:lumMod val="40000"/>
                    <a:lumOff val="60000"/>
                  </a:schemeClr>
                </a:solidFill>
              </a:rPr>
              <a:t>eNotification</a:t>
            </a:r>
            <a:endParaRPr lang="en-US" sz="1500" b="1" dirty="0">
              <a:ln w="22225">
                <a:solidFill>
                  <a:schemeClr val="accent2"/>
                </a:solidFill>
                <a:prstDash val="solid"/>
              </a:ln>
              <a:solidFill>
                <a:schemeClr val="accent2">
                  <a:lumMod val="40000"/>
                  <a:lumOff val="60000"/>
                </a:schemeClr>
              </a:solidFill>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434100" y="2600703"/>
            <a:ext cx="951212" cy="951212"/>
          </a:xfrm>
          <a:prstGeom prst="rect">
            <a:avLst/>
          </a:prstGeom>
        </p:spPr>
      </p:pic>
      <p:sp>
        <p:nvSpPr>
          <p:cNvPr id="21" name="TextBox 20">
            <a:extLst>
              <a:ext uri="{FF2B5EF4-FFF2-40B4-BE49-F238E27FC236}">
                <a16:creationId xmlns:a16="http://schemas.microsoft.com/office/drawing/2014/main" id="{D71EB7F2-C88C-46E0-99F0-154B2037C130}"/>
              </a:ext>
            </a:extLst>
          </p:cNvPr>
          <p:cNvSpPr txBox="1"/>
          <p:nvPr/>
        </p:nvSpPr>
        <p:spPr>
          <a:xfrm>
            <a:off x="3304419" y="3434576"/>
            <a:ext cx="1244022" cy="707886"/>
          </a:xfrm>
          <a:prstGeom prst="rect">
            <a:avLst/>
          </a:prstGeom>
          <a:noFill/>
        </p:spPr>
        <p:txBody>
          <a:bodyPr wrap="square" rtlCol="0">
            <a:spAutoFit/>
          </a:bodyPr>
          <a:lstStyle/>
          <a:p>
            <a:r>
              <a:rPr lang="en-US" sz="4000" dirty="0">
                <a:solidFill>
                  <a:srgbClr val="00B0F0"/>
                </a:solidFill>
              </a:rPr>
              <a:t>x3</a:t>
            </a:r>
          </a:p>
        </p:txBody>
      </p:sp>
      <p:sp>
        <p:nvSpPr>
          <p:cNvPr id="17" name="U-Turn Arrow 16">
            <a:extLst>
              <a:ext uri="{FF2B5EF4-FFF2-40B4-BE49-F238E27FC236}">
                <a16:creationId xmlns:a16="http://schemas.microsoft.com/office/drawing/2014/main" id="{A1867C77-773A-B14A-B126-27F55790B71F}"/>
              </a:ext>
            </a:extLst>
          </p:cNvPr>
          <p:cNvSpPr/>
          <p:nvPr/>
        </p:nvSpPr>
        <p:spPr>
          <a:xfrm rot="13673320">
            <a:off x="1308547" y="4032555"/>
            <a:ext cx="2112091" cy="680633"/>
          </a:xfrm>
          <a:prstGeom prst="uturnArrow">
            <a:avLst>
              <a:gd name="adj1" fmla="val 25000"/>
              <a:gd name="adj2" fmla="val 25000"/>
              <a:gd name="adj3" fmla="val 25000"/>
              <a:gd name="adj4" fmla="val 43750"/>
              <a:gd name="adj5" fmla="val 10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 name="U-Turn Arrow 22">
            <a:extLst>
              <a:ext uri="{FF2B5EF4-FFF2-40B4-BE49-F238E27FC236}">
                <a16:creationId xmlns:a16="http://schemas.microsoft.com/office/drawing/2014/main" id="{715FC38B-DC94-6043-B12F-5A4DC0FF6311}"/>
              </a:ext>
            </a:extLst>
          </p:cNvPr>
          <p:cNvSpPr/>
          <p:nvPr/>
        </p:nvSpPr>
        <p:spPr>
          <a:xfrm rot="2658802">
            <a:off x="3505698" y="2884139"/>
            <a:ext cx="2004824" cy="579553"/>
          </a:xfrm>
          <a:prstGeom prst="utur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26" name="Straight Arrow Connector 25">
            <a:extLst>
              <a:ext uri="{FF2B5EF4-FFF2-40B4-BE49-F238E27FC236}">
                <a16:creationId xmlns:a16="http://schemas.microsoft.com/office/drawing/2014/main" id="{6BDB3136-77B3-184A-AEB6-154BB84A3857}"/>
              </a:ext>
            </a:extLst>
          </p:cNvPr>
          <p:cNvCxnSpPr>
            <a:cxnSpLocks/>
          </p:cNvCxnSpPr>
          <p:nvPr/>
        </p:nvCxnSpPr>
        <p:spPr>
          <a:xfrm flipV="1">
            <a:off x="3872574" y="3021355"/>
            <a:ext cx="3326653" cy="54954"/>
          </a:xfrm>
          <a:prstGeom prst="straightConnector1">
            <a:avLst/>
          </a:prstGeom>
          <a:ln w="50800">
            <a:prstDash val="sysDash"/>
            <a:headEnd type="triangle"/>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58519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a:extLst>
              <a:ext uri="{FF2B5EF4-FFF2-40B4-BE49-F238E27FC236}">
                <a16:creationId xmlns:a16="http://schemas.microsoft.com/office/drawing/2014/main" id="{52A1DA06-7743-D84E-A745-0F139010A487}"/>
              </a:ext>
            </a:extLst>
          </p:cNvPr>
          <p:cNvSpPr/>
          <p:nvPr/>
        </p:nvSpPr>
        <p:spPr>
          <a:xfrm>
            <a:off x="578239" y="1332875"/>
            <a:ext cx="7077132" cy="2096125"/>
          </a:xfrm>
          <a:prstGeom prst="wedgeRoundRectCallout">
            <a:avLst>
              <a:gd name="adj1" fmla="val -89"/>
              <a:gd name="adj2" fmla="val 78940"/>
              <a:gd name="adj3" fmla="val 16667"/>
            </a:avLst>
          </a:prstGeom>
          <a:noFill/>
          <a:ln w="76200">
            <a:solidFill>
              <a:srgbClr val="2759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i="1" dirty="0">
                <a:solidFill>
                  <a:srgbClr val="00B0F0"/>
                </a:solidFill>
              </a:rPr>
              <a:t>“All of us that have access to Netcare understand how valuable it is and yet there has been a fundamental gap in information.  Primary care providers know their patient’s best yet they can’t share that information in Netcare. CII/CPAR is a nice step to rectify that gap.”</a:t>
            </a:r>
          </a:p>
          <a:p>
            <a:pPr algn="r"/>
            <a:r>
              <a:rPr lang="en-US" sz="2200" dirty="0">
                <a:solidFill>
                  <a:schemeClr val="tx1"/>
                </a:solidFill>
              </a:rPr>
              <a:t>Dr. Barney Truong, Mosaic PCN</a:t>
            </a:r>
            <a:r>
              <a:rPr lang="en-US" sz="2200" dirty="0"/>
              <a:t>PCN)</a:t>
            </a:r>
            <a:endParaRPr lang="en-US" sz="2200" i="1" dirty="0">
              <a:solidFill>
                <a:srgbClr val="0070C0"/>
              </a:solidFill>
            </a:endParaRPr>
          </a:p>
        </p:txBody>
      </p:sp>
    </p:spTree>
    <p:extLst>
      <p:ext uri="{BB962C8B-B14F-4D97-AF65-F5344CB8AC3E}">
        <p14:creationId xmlns:p14="http://schemas.microsoft.com/office/powerpoint/2010/main" val="3685552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a:extLst>
              <a:ext uri="{FF2B5EF4-FFF2-40B4-BE49-F238E27FC236}">
                <a16:creationId xmlns:a16="http://schemas.microsoft.com/office/drawing/2014/main" id="{52A1DA06-7743-D84E-A745-0F139010A487}"/>
              </a:ext>
            </a:extLst>
          </p:cNvPr>
          <p:cNvSpPr/>
          <p:nvPr/>
        </p:nvSpPr>
        <p:spPr>
          <a:xfrm>
            <a:off x="578239" y="1332875"/>
            <a:ext cx="7077132" cy="2096125"/>
          </a:xfrm>
          <a:prstGeom prst="wedgeRoundRectCallout">
            <a:avLst>
              <a:gd name="adj1" fmla="val -2469"/>
              <a:gd name="adj2" fmla="val 63442"/>
              <a:gd name="adj3" fmla="val 16667"/>
            </a:avLst>
          </a:prstGeom>
          <a:solidFill>
            <a:schemeClr val="bg1">
              <a:lumMod val="75000"/>
            </a:schemeClr>
          </a:solidFill>
          <a:ln w="76200">
            <a:solidFill>
              <a:srgbClr val="2759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i="1" dirty="0">
                <a:solidFill>
                  <a:srgbClr val="00B0F0"/>
                </a:solidFill>
              </a:rPr>
              <a:t>“All of us that have access to Netcare understand how valuable it is and yet there has been a fundamental gap in information.  Primary care providers know their patient’s best yet they can’t share that information in Netcare. CII/CPAR is a nice step to rectify that gap.”</a:t>
            </a:r>
          </a:p>
          <a:p>
            <a:pPr algn="r"/>
            <a:r>
              <a:rPr lang="en-US" sz="2000" dirty="0">
                <a:solidFill>
                  <a:schemeClr val="tx1"/>
                </a:solidFill>
              </a:rPr>
              <a:t>Dr. Barney Truong, Mosaic PCN</a:t>
            </a:r>
            <a:endParaRPr lang="en-US" sz="2000" i="1" dirty="0">
              <a:solidFill>
                <a:srgbClr val="0070C0"/>
              </a:solidFill>
            </a:endParaRPr>
          </a:p>
        </p:txBody>
      </p:sp>
      <p:sp>
        <p:nvSpPr>
          <p:cNvPr id="10" name="Rounded Rectangular Callout 9">
            <a:extLst>
              <a:ext uri="{FF2B5EF4-FFF2-40B4-BE49-F238E27FC236}">
                <a16:creationId xmlns:a16="http://schemas.microsoft.com/office/drawing/2014/main" id="{A11C89C5-12D6-0442-8A5D-AB25FE88EFCB}"/>
              </a:ext>
            </a:extLst>
          </p:cNvPr>
          <p:cNvSpPr/>
          <p:nvPr/>
        </p:nvSpPr>
        <p:spPr>
          <a:xfrm>
            <a:off x="1320911" y="2380937"/>
            <a:ext cx="7414016" cy="2601451"/>
          </a:xfrm>
          <a:prstGeom prst="wedgeRoundRectCallout">
            <a:avLst>
              <a:gd name="adj1" fmla="val -2469"/>
              <a:gd name="adj2" fmla="val 63442"/>
              <a:gd name="adj3" fmla="val 16667"/>
            </a:avLst>
          </a:prstGeom>
          <a:solidFill>
            <a:schemeClr val="bg1"/>
          </a:solidFill>
          <a:ln w="76200">
            <a:solidFill>
              <a:srgbClr val="2759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200" i="1" dirty="0">
                <a:solidFill>
                  <a:srgbClr val="005382"/>
                </a:solidFill>
              </a:rPr>
              <a:t>“I have been doing panel management for years and CII/CPAR was not logical step … I also wanted to close the gap and know in a timely way when my patients presented to ER, had surgery, were hospitalized and why, before they showed up in clinic expecting me to know this information.”</a:t>
            </a:r>
            <a:endParaRPr lang="en-US" sz="2200" i="1" dirty="0">
              <a:solidFill>
                <a:srgbClr val="005382"/>
              </a:solidFill>
            </a:endParaRPr>
          </a:p>
          <a:p>
            <a:pPr algn="r"/>
            <a:r>
              <a:rPr lang="en-US" sz="2200" dirty="0">
                <a:solidFill>
                  <a:schemeClr val="tx1"/>
                </a:solidFill>
              </a:rPr>
              <a:t>Dr. Lisa Stevenson (CWC PCN)</a:t>
            </a:r>
          </a:p>
        </p:txBody>
      </p:sp>
    </p:spTree>
    <p:extLst>
      <p:ext uri="{BB962C8B-B14F-4D97-AF65-F5344CB8AC3E}">
        <p14:creationId xmlns:p14="http://schemas.microsoft.com/office/powerpoint/2010/main" val="2605211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a:extLst>
              <a:ext uri="{FF2B5EF4-FFF2-40B4-BE49-F238E27FC236}">
                <a16:creationId xmlns:a16="http://schemas.microsoft.com/office/drawing/2014/main" id="{52A1DA06-7743-D84E-A745-0F139010A487}"/>
              </a:ext>
            </a:extLst>
          </p:cNvPr>
          <p:cNvSpPr/>
          <p:nvPr/>
        </p:nvSpPr>
        <p:spPr>
          <a:xfrm>
            <a:off x="578239" y="1332875"/>
            <a:ext cx="7077132" cy="2096125"/>
          </a:xfrm>
          <a:prstGeom prst="wedgeRoundRectCallout">
            <a:avLst>
              <a:gd name="adj1" fmla="val -2469"/>
              <a:gd name="adj2" fmla="val 63442"/>
              <a:gd name="adj3" fmla="val 16667"/>
            </a:avLst>
          </a:prstGeom>
          <a:solidFill>
            <a:schemeClr val="bg1">
              <a:lumMod val="85000"/>
            </a:schemeClr>
          </a:solidFill>
          <a:ln w="76200">
            <a:solidFill>
              <a:srgbClr val="2759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i="1" dirty="0">
                <a:solidFill>
                  <a:srgbClr val="00B0F0"/>
                </a:solidFill>
              </a:rPr>
              <a:t>“All of us that have access to Netcare understand how valuable it is and yet there has been a fundamental gap in information.  Primary care providers know their patient’s best yet they can’t share that information in Netcare. CII/CPAR is a nice step to rectify that gap.”</a:t>
            </a:r>
          </a:p>
          <a:p>
            <a:pPr algn="r"/>
            <a:r>
              <a:rPr lang="en-US" sz="2000" dirty="0">
                <a:solidFill>
                  <a:schemeClr val="tx1"/>
                </a:solidFill>
              </a:rPr>
              <a:t>Dr. Barney Truong, Mosaic PCN</a:t>
            </a:r>
            <a:endParaRPr lang="en-US" sz="2000" i="1" dirty="0">
              <a:solidFill>
                <a:srgbClr val="0070C0"/>
              </a:solidFill>
            </a:endParaRPr>
          </a:p>
        </p:txBody>
      </p:sp>
      <p:sp>
        <p:nvSpPr>
          <p:cNvPr id="10" name="Rounded Rectangular Callout 9">
            <a:extLst>
              <a:ext uri="{FF2B5EF4-FFF2-40B4-BE49-F238E27FC236}">
                <a16:creationId xmlns:a16="http://schemas.microsoft.com/office/drawing/2014/main" id="{A11C89C5-12D6-0442-8A5D-AB25FE88EFCB}"/>
              </a:ext>
            </a:extLst>
          </p:cNvPr>
          <p:cNvSpPr/>
          <p:nvPr/>
        </p:nvSpPr>
        <p:spPr>
          <a:xfrm>
            <a:off x="1320911" y="2380937"/>
            <a:ext cx="7414016" cy="2601451"/>
          </a:xfrm>
          <a:prstGeom prst="wedgeRoundRectCallout">
            <a:avLst>
              <a:gd name="adj1" fmla="val -2469"/>
              <a:gd name="adj2" fmla="val 63442"/>
              <a:gd name="adj3" fmla="val 16667"/>
            </a:avLst>
          </a:prstGeom>
          <a:solidFill>
            <a:schemeClr val="bg1">
              <a:lumMod val="85000"/>
            </a:schemeClr>
          </a:solidFill>
          <a:ln w="76200">
            <a:solidFill>
              <a:srgbClr val="2759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200" i="1" dirty="0">
                <a:solidFill>
                  <a:srgbClr val="005382"/>
                </a:solidFill>
              </a:rPr>
              <a:t>“I have been doing panel management for years and CII/CPAR was next logical step…I also wanted to close the gap and know in a timely way when my patients presented to ER, had surgery, were hospitalized and why, before they showed up in clinic expecting me to know this information.”</a:t>
            </a:r>
            <a:endParaRPr lang="en-US" sz="2200" i="1" dirty="0">
              <a:solidFill>
                <a:srgbClr val="005382"/>
              </a:solidFill>
            </a:endParaRPr>
          </a:p>
          <a:p>
            <a:pPr algn="r"/>
            <a:r>
              <a:rPr lang="en-US" sz="2200" dirty="0">
                <a:solidFill>
                  <a:schemeClr val="tx1"/>
                </a:solidFill>
              </a:rPr>
              <a:t>Dr. Lisa Stevenson (CWC PCN)</a:t>
            </a:r>
          </a:p>
        </p:txBody>
      </p:sp>
      <p:sp>
        <p:nvSpPr>
          <p:cNvPr id="11" name="Rounded Rectangular Callout 10">
            <a:extLst>
              <a:ext uri="{FF2B5EF4-FFF2-40B4-BE49-F238E27FC236}">
                <a16:creationId xmlns:a16="http://schemas.microsoft.com/office/drawing/2014/main" id="{A3BF94D4-5C9C-5E46-B618-44D9AFF8C3E0}"/>
              </a:ext>
            </a:extLst>
          </p:cNvPr>
          <p:cNvSpPr/>
          <p:nvPr/>
        </p:nvSpPr>
        <p:spPr>
          <a:xfrm>
            <a:off x="2054837" y="4047431"/>
            <a:ext cx="7077132" cy="2096125"/>
          </a:xfrm>
          <a:prstGeom prst="wedgeRoundRectCallout">
            <a:avLst>
              <a:gd name="adj1" fmla="val -2469"/>
              <a:gd name="adj2" fmla="val 63442"/>
              <a:gd name="adj3" fmla="val 16667"/>
            </a:avLst>
          </a:prstGeom>
          <a:solidFill>
            <a:schemeClr val="bg1"/>
          </a:solidFill>
          <a:ln w="76200">
            <a:solidFill>
              <a:srgbClr val="2759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B0F0"/>
                </a:solidFill>
              </a:rPr>
              <a:t>“</a:t>
            </a:r>
            <a:r>
              <a:rPr lang="en-US" sz="2200" i="1" dirty="0">
                <a:solidFill>
                  <a:srgbClr val="00B0F0"/>
                </a:solidFill>
              </a:rPr>
              <a:t>Participating in CII has been a time saver for both the ER and the PCN and has resulted in improved quality of care, consistency in treatment plan implementation and improved patient outcomes.”</a:t>
            </a:r>
          </a:p>
          <a:p>
            <a:pPr algn="r"/>
            <a:r>
              <a:rPr lang="en-US" sz="2200" dirty="0">
                <a:solidFill>
                  <a:schemeClr val="tx1"/>
                </a:solidFill>
              </a:rPr>
              <a:t>Bow Valley PCN, Chronic Pain Clinic Team</a:t>
            </a:r>
          </a:p>
        </p:txBody>
      </p:sp>
    </p:spTree>
    <p:extLst>
      <p:ext uri="{BB962C8B-B14F-4D97-AF65-F5344CB8AC3E}">
        <p14:creationId xmlns:p14="http://schemas.microsoft.com/office/powerpoint/2010/main" val="569095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4C958-F40B-4212-B2CF-D7E48388BF26}"/>
              </a:ext>
            </a:extLst>
          </p:cNvPr>
          <p:cNvSpPr>
            <a:spLocks noGrp="1"/>
          </p:cNvSpPr>
          <p:nvPr>
            <p:ph type="title"/>
          </p:nvPr>
        </p:nvSpPr>
        <p:spPr>
          <a:xfrm>
            <a:off x="577515" y="926592"/>
            <a:ext cx="10828421" cy="755905"/>
          </a:xfrm>
          <a:solidFill>
            <a:schemeClr val="bg1"/>
          </a:solidFill>
        </p:spPr>
        <p:txBody>
          <a:bodyPr anchor="t">
            <a:noAutofit/>
          </a:bodyPr>
          <a:lstStyle/>
          <a:p>
            <a:pPr eaLnBrk="1" hangingPunct="1"/>
            <a:r>
              <a:rPr lang="en-US" sz="4400" dirty="0">
                <a:solidFill>
                  <a:srgbClr val="275971"/>
                </a:solidFill>
                <a:latin typeface="+mj-lt"/>
              </a:rPr>
              <a:t>CII and CPAR were at the Request of Physicians</a:t>
            </a:r>
            <a:endParaRPr lang="en-CA" sz="4400" dirty="0">
              <a:solidFill>
                <a:srgbClr val="275971"/>
              </a:solidFill>
              <a:latin typeface="+mj-lt"/>
            </a:endParaRPr>
          </a:p>
        </p:txBody>
      </p:sp>
      <p:sp>
        <p:nvSpPr>
          <p:cNvPr id="7" name="Text Placeholder 2">
            <a:extLst>
              <a:ext uri="{FF2B5EF4-FFF2-40B4-BE49-F238E27FC236}">
                <a16:creationId xmlns:a16="http://schemas.microsoft.com/office/drawing/2014/main" id="{F65BC06C-96E1-4668-A7FB-8040D5AE5ED6}"/>
              </a:ext>
            </a:extLst>
          </p:cNvPr>
          <p:cNvSpPr txBox="1">
            <a:spLocks/>
          </p:cNvSpPr>
          <p:nvPr/>
        </p:nvSpPr>
        <p:spPr>
          <a:xfrm>
            <a:off x="1419726" y="1951146"/>
            <a:ext cx="9276347" cy="4327734"/>
          </a:xfrm>
          <a:prstGeom prst="rect">
            <a:avLst/>
          </a:prstGeom>
        </p:spPr>
        <p:txBody>
          <a:bodyPr vert="horz" lIns="68580" tIns="34290" rIns="68580" bIns="34290" rtlCol="0" anchor="t">
            <a:normAutofit/>
          </a:bodyPr>
          <a:lstStyle>
            <a:defPPr>
              <a:defRPr lang="en-US"/>
            </a:defPPr>
            <a:lvl1pPr marL="0" algn="r" defTabSz="914400" rtl="0" eaLnBrk="1" latinLnBrk="0" hangingPunct="1">
              <a:defRPr sz="1200" kern="1200">
                <a:solidFill>
                  <a:schemeClr val="bg2">
                    <a:lumMod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378" fontAlgn="base">
              <a:spcBef>
                <a:spcPct val="0"/>
              </a:spcBef>
              <a:spcAft>
                <a:spcPct val="0"/>
              </a:spcAft>
            </a:pPr>
            <a:r>
              <a:rPr lang="en-CA" sz="2400" dirty="0">
                <a:solidFill>
                  <a:srgbClr val="000000"/>
                </a:solidFill>
                <a:latin typeface="Calibri"/>
              </a:rPr>
              <a:t>The Central Patient Attachment Registry (CPAR) was at the request of Family Medicine (SGP at the time).</a:t>
            </a:r>
          </a:p>
          <a:p>
            <a:pPr algn="l" defTabSz="914378" fontAlgn="base">
              <a:spcBef>
                <a:spcPct val="0"/>
              </a:spcBef>
              <a:spcAft>
                <a:spcPct val="0"/>
              </a:spcAft>
            </a:pPr>
            <a:endParaRPr lang="en-CA" sz="2400" dirty="0">
              <a:solidFill>
                <a:srgbClr val="000000"/>
              </a:solidFill>
              <a:latin typeface="Calibri"/>
            </a:endParaRPr>
          </a:p>
          <a:p>
            <a:pPr algn="l" defTabSz="914378" fontAlgn="base">
              <a:spcBef>
                <a:spcPct val="0"/>
              </a:spcBef>
              <a:spcAft>
                <a:spcPct val="0"/>
              </a:spcAft>
            </a:pPr>
            <a:r>
              <a:rPr lang="en-CA" sz="2400" dirty="0">
                <a:solidFill>
                  <a:srgbClr val="000000"/>
                </a:solidFill>
                <a:latin typeface="Calibri"/>
              </a:rPr>
              <a:t>A  commitment was made to build this technical enabler for continuity of care.</a:t>
            </a:r>
            <a:endParaRPr lang="en-CA" sz="2400" dirty="0">
              <a:solidFill>
                <a:srgbClr val="000000"/>
              </a:solidFill>
              <a:latin typeface="Calibri"/>
              <a:cs typeface="Calibri"/>
            </a:endParaRPr>
          </a:p>
          <a:p>
            <a:pPr algn="l" defTabSz="914378" fontAlgn="base">
              <a:spcBef>
                <a:spcPct val="0"/>
              </a:spcBef>
              <a:spcAft>
                <a:spcPct val="0"/>
              </a:spcAft>
            </a:pPr>
            <a:endParaRPr lang="en-US" sz="2400" dirty="0">
              <a:solidFill>
                <a:srgbClr val="000000"/>
              </a:solidFill>
              <a:latin typeface="Calibri"/>
            </a:endParaRPr>
          </a:p>
          <a:p>
            <a:pPr algn="l" defTabSz="914378" fontAlgn="base">
              <a:spcBef>
                <a:spcPct val="0"/>
              </a:spcBef>
              <a:spcAft>
                <a:spcPct val="0"/>
              </a:spcAft>
            </a:pPr>
            <a:r>
              <a:rPr lang="en-US" sz="2400" dirty="0">
                <a:solidFill>
                  <a:srgbClr val="000000"/>
                </a:solidFill>
                <a:latin typeface="Calibri"/>
              </a:rPr>
              <a:t>Alberta’s community specialists requested technology to submit consult reports to Netcare (Community Information Integration (CII)) at AMA Rep Forum</a:t>
            </a:r>
            <a:endParaRPr lang="en-CA" sz="2400" dirty="0">
              <a:solidFill>
                <a:srgbClr val="000000"/>
              </a:solidFill>
              <a:latin typeface="Calibri"/>
            </a:endParaRPr>
          </a:p>
        </p:txBody>
      </p:sp>
      <p:sp>
        <p:nvSpPr>
          <p:cNvPr id="5" name="Title 5"/>
          <p:cNvSpPr txBox="1">
            <a:spLocks/>
          </p:cNvSpPr>
          <p:nvPr/>
        </p:nvSpPr>
        <p:spPr>
          <a:xfrm>
            <a:off x="1995124" y="5742814"/>
            <a:ext cx="1316817" cy="377190"/>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000" kern="1200">
                <a:solidFill>
                  <a:schemeClr val="tx1">
                    <a:lumMod val="85000"/>
                    <a:lumOff val="15000"/>
                  </a:schemeClr>
                </a:solidFill>
                <a:latin typeface="+mj-lt"/>
                <a:ea typeface="+mj-ea"/>
                <a:cs typeface="+mj-cs"/>
              </a:defRPr>
            </a:lvl1pPr>
          </a:lstStyle>
          <a:p>
            <a:r>
              <a:rPr lang="en-CA" sz="1800" dirty="0">
                <a:solidFill>
                  <a:srgbClr val="275971"/>
                </a:solidFill>
              </a:rPr>
              <a:t>Partners:</a:t>
            </a:r>
            <a:endParaRPr lang="en-CA" sz="1050" dirty="0">
              <a:solidFill>
                <a:srgbClr val="275971"/>
              </a:solidFill>
            </a:endParaRPr>
          </a:p>
        </p:txBody>
      </p:sp>
      <p:pic>
        <p:nvPicPr>
          <p:cNvPr id="6" name="Picture 7" descr="C:\Users\nelia.koliesnik\Desktop\Files\PMO\CII\Presentation\alberta.png">
            <a:extLst>
              <a:ext uri="{FF2B5EF4-FFF2-40B4-BE49-F238E27FC236}">
                <a16:creationId xmlns:a16="http://schemas.microsoft.com/office/drawing/2014/main" id="{B5611FE6-0488-47ED-A33A-7237F139BD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0460" y="5727844"/>
            <a:ext cx="841246" cy="2497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822436" y="5715972"/>
            <a:ext cx="885932" cy="385085"/>
          </a:xfrm>
          <a:prstGeom prst="rect">
            <a:avLst/>
          </a:prstGeom>
        </p:spPr>
      </p:pic>
      <p:pic>
        <p:nvPicPr>
          <p:cNvPr id="9" name="Picture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324930" y="5697579"/>
            <a:ext cx="1048406" cy="301805"/>
          </a:xfrm>
          <a:prstGeom prst="rect">
            <a:avLst/>
          </a:prstGeom>
        </p:spPr>
      </p:pic>
      <p:pic>
        <p:nvPicPr>
          <p:cNvPr id="10" name="Picture 9" descr="R:\05 TOP Communications\Logos\PCNs\PC_Networks_RGB.jpg"/>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5348506" y="5648958"/>
            <a:ext cx="747494" cy="407515"/>
          </a:xfrm>
          <a:prstGeom prst="rect">
            <a:avLst/>
          </a:prstGeom>
          <a:noFill/>
          <a:ln>
            <a:noFill/>
          </a:ln>
        </p:spPr>
      </p:pic>
    </p:spTree>
    <p:extLst>
      <p:ext uri="{BB962C8B-B14F-4D97-AF65-F5344CB8AC3E}">
        <p14:creationId xmlns:p14="http://schemas.microsoft.com/office/powerpoint/2010/main" val="2358376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09800" y="2130426"/>
            <a:ext cx="7772400" cy="1470025"/>
          </a:xfrm>
        </p:spPr>
        <p:txBody>
          <a:bodyPr anchor="ctr">
            <a:normAutofit/>
          </a:bodyPr>
          <a:lstStyle/>
          <a:p>
            <a:r>
              <a:rPr lang="en-CA"/>
              <a:t>What is the Current Progress?</a:t>
            </a:r>
          </a:p>
        </p:txBody>
      </p:sp>
    </p:spTree>
    <p:extLst>
      <p:ext uri="{BB962C8B-B14F-4D97-AF65-F5344CB8AC3E}">
        <p14:creationId xmlns:p14="http://schemas.microsoft.com/office/powerpoint/2010/main" val="2615986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8E3B6D-87EA-4393-9C8D-F8BC4EDAE5EB}"/>
              </a:ext>
            </a:extLst>
          </p:cNvPr>
          <p:cNvSpPr>
            <a:spLocks noGrp="1"/>
          </p:cNvSpPr>
          <p:nvPr>
            <p:ph type="title"/>
          </p:nvPr>
        </p:nvSpPr>
        <p:spPr>
          <a:xfrm>
            <a:off x="638389" y="1041614"/>
            <a:ext cx="10619159" cy="1143000"/>
          </a:xfrm>
        </p:spPr>
        <p:txBody>
          <a:bodyPr>
            <a:normAutofit/>
          </a:bodyPr>
          <a:lstStyle/>
          <a:p>
            <a:r>
              <a:rPr lang="en-US" dirty="0"/>
              <a:t>CII/CPAR in Alberta</a:t>
            </a:r>
          </a:p>
        </p:txBody>
      </p:sp>
      <p:sp>
        <p:nvSpPr>
          <p:cNvPr id="6" name="Content Placeholder 5">
            <a:extLst>
              <a:ext uri="{FF2B5EF4-FFF2-40B4-BE49-F238E27FC236}">
                <a16:creationId xmlns:a16="http://schemas.microsoft.com/office/drawing/2014/main" id="{B93B0DF4-6C9B-4066-82A5-7F89BD4B3357}"/>
              </a:ext>
            </a:extLst>
          </p:cNvPr>
          <p:cNvSpPr>
            <a:spLocks noGrp="1"/>
          </p:cNvSpPr>
          <p:nvPr>
            <p:ph idx="1"/>
          </p:nvPr>
        </p:nvSpPr>
        <p:spPr>
          <a:xfrm>
            <a:off x="786420" y="2439831"/>
            <a:ext cx="10619159" cy="3376555"/>
          </a:xfrm>
        </p:spPr>
        <p:txBody>
          <a:bodyPr>
            <a:noAutofit/>
          </a:bodyPr>
          <a:lstStyle/>
          <a:p>
            <a:r>
              <a:rPr lang="en-US" sz="2400" dirty="0"/>
              <a:t>Over 50,000 consult reports in Netcare from community-based providers</a:t>
            </a:r>
          </a:p>
          <a:p>
            <a:r>
              <a:rPr lang="en-US" sz="2400" dirty="0"/>
              <a:t>Over 160,000 Albertans now have a Community Encounter Digest (CED) in their Netcare record</a:t>
            </a:r>
          </a:p>
          <a:p>
            <a:pPr marL="0" indent="0">
              <a:buNone/>
            </a:pPr>
            <a:endParaRPr lang="en-US" sz="2400" dirty="0"/>
          </a:p>
          <a:p>
            <a:pPr marL="0" indent="0">
              <a:buNone/>
            </a:pPr>
            <a:r>
              <a:rPr lang="en-US" sz="2400" dirty="0"/>
              <a:t>Community Based </a:t>
            </a:r>
            <a:r>
              <a:rPr lang="en-US" sz="2400" b="1" dirty="0"/>
              <a:t>Physicians Live on CII/CPAR </a:t>
            </a:r>
            <a:r>
              <a:rPr lang="en-US" sz="2400" dirty="0"/>
              <a:t>(PCN and non-PCN):</a:t>
            </a:r>
          </a:p>
          <a:p>
            <a:r>
              <a:rPr lang="en-US" sz="2400" dirty="0"/>
              <a:t>316 Family Physicians</a:t>
            </a:r>
          </a:p>
          <a:p>
            <a:r>
              <a:rPr lang="en-US" sz="2400" dirty="0"/>
              <a:t>130 Specialists </a:t>
            </a:r>
          </a:p>
          <a:p>
            <a:r>
              <a:rPr lang="en-US" sz="2400" b="1" dirty="0"/>
              <a:t>Total of 446 Physicians in 91 Clinics</a:t>
            </a:r>
            <a:r>
              <a:rPr lang="en-US" sz="2400" dirty="0"/>
              <a:t> that are now live </a:t>
            </a:r>
          </a:p>
          <a:p>
            <a:endParaRPr lang="en-US" sz="2400" dirty="0"/>
          </a:p>
          <a:p>
            <a:pPr marL="0" indent="0">
              <a:buNone/>
            </a:pPr>
            <a:r>
              <a:rPr lang="en-US" sz="2400" dirty="0"/>
              <a:t> </a:t>
            </a:r>
          </a:p>
          <a:p>
            <a:pPr marL="0" indent="0">
              <a:buNone/>
            </a:pPr>
            <a:endParaRPr lang="en-US" sz="2400" dirty="0"/>
          </a:p>
          <a:p>
            <a:endParaRPr lang="en-US" sz="2400" dirty="0"/>
          </a:p>
        </p:txBody>
      </p:sp>
    </p:spTree>
    <p:extLst>
      <p:ext uri="{BB962C8B-B14F-4D97-AF65-F5344CB8AC3E}">
        <p14:creationId xmlns:p14="http://schemas.microsoft.com/office/powerpoint/2010/main" val="1429177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C6E1BA29-CF81-4FC9-B342-A62141888C01}" vid="{EFE1CABB-5EFB-435A-971F-4206A69663EE}"/>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C6E1BA29-CF81-4FC9-B342-A62141888C01}" vid="{920474F9-0C94-4BEB-A7D1-C168FA9624B3}"/>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C6E1BA29-CF81-4FC9-B342-A62141888C01}" vid="{7556CF2E-2165-4053-9032-C2D0CEE8C58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
    <a:dk1>
      <a:sysClr val="windowText" lastClr="000000"/>
    </a:dk1>
    <a:lt1>
      <a:sysClr val="window" lastClr="FFFFFF"/>
    </a:lt1>
    <a:dk2>
      <a:srgbClr val="262626"/>
    </a:dk2>
    <a:lt2>
      <a:srgbClr val="E7E6E6"/>
    </a:lt2>
    <a:accent1>
      <a:srgbClr val="D07576"/>
    </a:accent1>
    <a:accent2>
      <a:srgbClr val="FFC000"/>
    </a:accent2>
    <a:accent3>
      <a:srgbClr val="FFFF66"/>
    </a:accent3>
    <a:accent4>
      <a:srgbClr val="70AD47"/>
    </a:accent4>
    <a:accent5>
      <a:srgbClr val="4472C4"/>
    </a:accent5>
    <a:accent6>
      <a:srgbClr val="7030A0"/>
    </a:accent6>
    <a:hlink>
      <a:srgbClr val="0033CC"/>
    </a:hlink>
    <a:folHlink>
      <a:srgbClr val="00B05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3">
    <a:dk1>
      <a:sysClr val="windowText" lastClr="000000"/>
    </a:dk1>
    <a:lt1>
      <a:sysClr val="window" lastClr="FFFFFF"/>
    </a:lt1>
    <a:dk2>
      <a:srgbClr val="262626"/>
    </a:dk2>
    <a:lt2>
      <a:srgbClr val="E7E6E6"/>
    </a:lt2>
    <a:accent1>
      <a:srgbClr val="D07576"/>
    </a:accent1>
    <a:accent2>
      <a:srgbClr val="FFC000"/>
    </a:accent2>
    <a:accent3>
      <a:srgbClr val="FFFF66"/>
    </a:accent3>
    <a:accent4>
      <a:srgbClr val="70AD47"/>
    </a:accent4>
    <a:accent5>
      <a:srgbClr val="4472C4"/>
    </a:accent5>
    <a:accent6>
      <a:srgbClr val="7030A0"/>
    </a:accent6>
    <a:hlink>
      <a:srgbClr val="0033CC"/>
    </a:hlink>
    <a:folHlink>
      <a:srgbClr val="00B05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3">
    <a:dk1>
      <a:sysClr val="windowText" lastClr="000000"/>
    </a:dk1>
    <a:lt1>
      <a:sysClr val="window" lastClr="FFFFFF"/>
    </a:lt1>
    <a:dk2>
      <a:srgbClr val="262626"/>
    </a:dk2>
    <a:lt2>
      <a:srgbClr val="E7E6E6"/>
    </a:lt2>
    <a:accent1>
      <a:srgbClr val="D07576"/>
    </a:accent1>
    <a:accent2>
      <a:srgbClr val="FFC000"/>
    </a:accent2>
    <a:accent3>
      <a:srgbClr val="FFFF66"/>
    </a:accent3>
    <a:accent4>
      <a:srgbClr val="70AD47"/>
    </a:accent4>
    <a:accent5>
      <a:srgbClr val="4472C4"/>
    </a:accent5>
    <a:accent6>
      <a:srgbClr val="7030A0"/>
    </a:accent6>
    <a:hlink>
      <a:srgbClr val="0033CC"/>
    </a:hlink>
    <a:folHlink>
      <a:srgbClr val="00B05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3">
    <a:dk1>
      <a:sysClr val="windowText" lastClr="000000"/>
    </a:dk1>
    <a:lt1>
      <a:sysClr val="window" lastClr="FFFFFF"/>
    </a:lt1>
    <a:dk2>
      <a:srgbClr val="262626"/>
    </a:dk2>
    <a:lt2>
      <a:srgbClr val="E7E6E6"/>
    </a:lt2>
    <a:accent1>
      <a:srgbClr val="D07576"/>
    </a:accent1>
    <a:accent2>
      <a:srgbClr val="FFC000"/>
    </a:accent2>
    <a:accent3>
      <a:srgbClr val="FFFF66"/>
    </a:accent3>
    <a:accent4>
      <a:srgbClr val="70AD47"/>
    </a:accent4>
    <a:accent5>
      <a:srgbClr val="4472C4"/>
    </a:accent5>
    <a:accent6>
      <a:srgbClr val="7030A0"/>
    </a:accent6>
    <a:hlink>
      <a:srgbClr val="0033CC"/>
    </a:hlink>
    <a:folHlink>
      <a:srgbClr val="00B05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A28B95DC98C274C9DAD13945682534B" ma:contentTypeVersion="4" ma:contentTypeDescription="Create a new document." ma:contentTypeScope="" ma:versionID="ffbf9ab1641c7bb735dae29328e7eee5">
  <xsd:schema xmlns:xsd="http://www.w3.org/2001/XMLSchema" xmlns:xs="http://www.w3.org/2001/XMLSchema" xmlns:p="http://schemas.microsoft.com/office/2006/metadata/properties" xmlns:ns3="d6f19f03-85cb-46a0-bf21-c52a18b4e51f" targetNamespace="http://schemas.microsoft.com/office/2006/metadata/properties" ma:root="true" ma:fieldsID="b917409677c0d988b064b74319682217" ns3:_="">
    <xsd:import namespace="d6f19f03-85cb-46a0-bf21-c52a18b4e51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f19f03-85cb-46a0-bf21-c52a18b4e5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28041D-7AFD-4393-9B4A-CF4DF1CA286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FE4477C-6D4E-4C1E-A8E4-DCF359A848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f19f03-85cb-46a0-bf21-c52a18b4e5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B1E50F2-62CC-4A57-A8EB-1BBC1427DD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1310</TotalTime>
  <Words>2336</Words>
  <Application>Microsoft Office PowerPoint</Application>
  <PresentationFormat>Widescreen</PresentationFormat>
  <Paragraphs>220</Paragraphs>
  <Slides>19</Slides>
  <Notes>17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Arial</vt:lpstr>
      <vt:lpstr>Arial</vt:lpstr>
      <vt:lpstr>Arial Narrow</vt:lpstr>
      <vt:lpstr>Calibri</vt:lpstr>
      <vt:lpstr>Manksans</vt:lpstr>
      <vt:lpstr>Office Theme</vt:lpstr>
      <vt:lpstr>1_Office Theme</vt:lpstr>
      <vt:lpstr>Custom Design</vt:lpstr>
      <vt:lpstr>Outline:</vt:lpstr>
      <vt:lpstr>PowerPoint Presentation</vt:lpstr>
      <vt:lpstr>Dr. Heidi Fell (CFPCN)</vt:lpstr>
      <vt:lpstr>PowerPoint Presentation</vt:lpstr>
      <vt:lpstr>PowerPoint Presentation</vt:lpstr>
      <vt:lpstr>PowerPoint Presentation</vt:lpstr>
      <vt:lpstr>CII and CPAR were at the Request of Physicians</vt:lpstr>
      <vt:lpstr>What is the Current Progress?</vt:lpstr>
      <vt:lpstr>CII/CPAR in Alberta</vt:lpstr>
      <vt:lpstr>Monthly CII/CPAR participation report by PCN</vt:lpstr>
      <vt:lpstr>Calgary Zone PCNs: Clinic CII/CPAR Adoption Status August 2020</vt:lpstr>
      <vt:lpstr>Calgary Zone PCNs: Physician CII/CPAR Adoption Status August 2020</vt:lpstr>
      <vt:lpstr>Calgary Zone Physician CII/CPAR Adoption Status August 2020</vt:lpstr>
      <vt:lpstr>Calgary Zone PCNs: CII/CPAR Adoption and  Roger’s Diffusion of Innovation Curve</vt:lpstr>
      <vt:lpstr>Schedule B - PMH Readiness Indicator</vt:lpstr>
      <vt:lpstr>CII/CPAR from Vision to Operations</vt:lpstr>
      <vt:lpstr>Leading Change: What factors ensure success?</vt:lpstr>
      <vt:lpstr>What do you think are your most important next steps to take?</vt:lpstr>
      <vt:lpstr>Have you chosen to participate in CII/CPAR?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dc:title>
  <dc:creator>Jillian Bates</dc:creator>
  <cp:lastModifiedBy>Erika Serek</cp:lastModifiedBy>
  <cp:revision>212</cp:revision>
  <dcterms:created xsi:type="dcterms:W3CDTF">2020-08-25T13:23:19Z</dcterms:created>
  <dcterms:modified xsi:type="dcterms:W3CDTF">2020-08-27T15:22:17Z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0x010100BA28B95DC98C274C9DAD13945682534B</vt:lpwstr>
  </property>
</Properties>
</file>